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Lato"/>
      <p:regular r:id="rId33"/>
      <p:bold r:id="rId34"/>
      <p:italic r:id="rId35"/>
      <p:boldItalic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B39A82-6791-4965-A868-83EC88D396CD}">
  <a:tblStyle styleId="{3DB39A82-6791-4965-A868-83EC88D396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Oswald-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swa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314b8900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314b8900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000">
                <a:solidFill>
                  <a:srgbClr val="111111"/>
                </a:solidFill>
                <a:highlight>
                  <a:srgbClr val="FFFFFF"/>
                </a:highlight>
                <a:latin typeface="Roboto"/>
                <a:ea typeface="Roboto"/>
                <a:cs typeface="Roboto"/>
                <a:sym typeface="Roboto"/>
              </a:rPr>
              <a:t>The basic functional blocks of the UAV comprise flying capability, equipped with sensors, storage, and processing capabilities, </a:t>
            </a:r>
            <a:endParaRPr sz="1000">
              <a:solidFill>
                <a:srgbClr val="111111"/>
              </a:solidFill>
              <a:highlight>
                <a:srgbClr val="FFFFFF"/>
              </a:highlight>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lang="en" sz="1000">
                <a:solidFill>
                  <a:srgbClr val="111111"/>
                </a:solidFill>
                <a:highlight>
                  <a:srgbClr val="FFFFFF"/>
                </a:highlight>
                <a:latin typeface="Roboto"/>
                <a:ea typeface="Roboto"/>
                <a:cs typeface="Roboto"/>
                <a:sym typeface="Roboto"/>
              </a:rPr>
              <a:t>wirelessly controlled by the control stations to perform task specific operations</a:t>
            </a:r>
            <a:endParaRPr sz="1000">
              <a:solidFill>
                <a:srgbClr val="11111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0c5500dd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0c5500dd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8793bcbe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8793bcbe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NDVI measures plant health based on how the plant reflects lights at near-infrared (NIR) and visible spectrum.</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highlight>
                  <a:srgbClr val="FFFFFF"/>
                </a:highlight>
              </a:rPr>
              <a:t>NDVI is computed as the ratio of the NIR and the Red channel</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NDVI image was derived from two color channels in a single photo taken with a camera modified with a special infrared filter.</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Red/orange/yellow indicates bare soil or dead vegetation while green means normal vegetations.</a:t>
            </a:r>
            <a:endParaRPr sz="1000">
              <a:solidFill>
                <a:schemeClr val="dk1"/>
              </a:solidFill>
            </a:endParaRPr>
          </a:p>
          <a:p>
            <a:pPr indent="0" lvl="0" marL="0" rtl="0" algn="l">
              <a:lnSpc>
                <a:spcPct val="100000"/>
              </a:lnSpc>
              <a:spcBef>
                <a:spcPts val="0"/>
              </a:spcBef>
              <a:spcAft>
                <a:spcPts val="0"/>
              </a:spcAft>
              <a:buNone/>
            </a:pPr>
            <a:r>
              <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3b017cf7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3b017cf7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eae92663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eae92663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dd13f281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dd13f281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The drone transfer the image in real-time to a ground control and monitoring station via SSH or other connection.</a:t>
            </a:r>
            <a:endParaRPr sz="1000"/>
          </a:p>
          <a:p>
            <a:pPr indent="-292100" lvl="0" marL="457200" rtl="0" algn="l">
              <a:spcBef>
                <a:spcPts val="0"/>
              </a:spcBef>
              <a:spcAft>
                <a:spcPts val="0"/>
              </a:spcAft>
              <a:buSzPts val="1000"/>
              <a:buChar char="●"/>
            </a:pPr>
            <a:r>
              <a:rPr lang="en" sz="1000"/>
              <a:t>The image will then be sent to an object detection &amp; recognition algorithm.</a:t>
            </a:r>
            <a:endParaRPr sz="1000"/>
          </a:p>
          <a:p>
            <a:pPr indent="-292100" lvl="0" marL="457200" rtl="0" algn="l">
              <a:spcBef>
                <a:spcPts val="0"/>
              </a:spcBef>
              <a:spcAft>
                <a:spcPts val="0"/>
              </a:spcAft>
              <a:buSzPts val="1000"/>
              <a:buChar char="●"/>
            </a:pPr>
            <a:r>
              <a:rPr lang="en" sz="1000"/>
              <a:t>The result will then be sent and transformed in a user interface.</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f93ca9e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f93ca9e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Sensing drones could be used for detection of pest hotspots, while actuation drones could be used for precision distribution of solutions.</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314b89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314b89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P</a:t>
            </a:r>
            <a:r>
              <a:rPr lang="en" sz="1000"/>
              <a:t>est images captured by the sensing drone are sent to the farm embedded system via the network. </a:t>
            </a:r>
            <a:endParaRPr sz="1000"/>
          </a:p>
          <a:p>
            <a:pPr indent="-292100" lvl="0" marL="457200" rtl="0" algn="l">
              <a:spcBef>
                <a:spcPts val="0"/>
              </a:spcBef>
              <a:spcAft>
                <a:spcPts val="0"/>
              </a:spcAft>
              <a:buSzPts val="1000"/>
              <a:buChar char="●"/>
            </a:pPr>
            <a:r>
              <a:rPr lang="en" sz="1000"/>
              <a:t>Pest’s life stages and locations are detected in real-time. </a:t>
            </a:r>
            <a:endParaRPr sz="1000"/>
          </a:p>
          <a:p>
            <a:pPr indent="-292100" lvl="0" marL="457200" rtl="0" algn="l">
              <a:spcBef>
                <a:spcPts val="0"/>
              </a:spcBef>
              <a:spcAft>
                <a:spcPts val="0"/>
              </a:spcAft>
              <a:buSzPts val="1000"/>
              <a:buChar char="●"/>
            </a:pPr>
            <a:r>
              <a:rPr lang="en" sz="1000"/>
              <a:t>The 3D flight path for the actuation drone are </a:t>
            </a:r>
            <a:r>
              <a:rPr lang="en" sz="1000"/>
              <a:t>calculated</a:t>
            </a:r>
            <a:r>
              <a:rPr lang="en" sz="1000"/>
              <a:t> based on </a:t>
            </a:r>
            <a:r>
              <a:rPr lang="en" sz="1000">
                <a:solidFill>
                  <a:schemeClr val="dk1"/>
                </a:solidFill>
              </a:rPr>
              <a:t>e</a:t>
            </a:r>
            <a:r>
              <a:rPr lang="en" sz="1000">
                <a:solidFill>
                  <a:schemeClr val="dk1"/>
                </a:solidFill>
              </a:rPr>
              <a:t>ach tree’s height on the slope and the pest’s position.</a:t>
            </a:r>
            <a:endParaRPr sz="1000"/>
          </a:p>
          <a:p>
            <a:pPr indent="-292100" lvl="0" marL="457200" rtl="0" algn="l">
              <a:spcBef>
                <a:spcPts val="0"/>
              </a:spcBef>
              <a:spcAft>
                <a:spcPts val="0"/>
              </a:spcAft>
              <a:buSzPts val="1000"/>
              <a:buChar char="●"/>
            </a:pPr>
            <a:r>
              <a:rPr lang="en" sz="1000"/>
              <a:t>The flight sequence and path are then transmitted to the agricultural drone for spraying operation.</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314b8900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314b8900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t>Step 1 -</a:t>
            </a:r>
            <a:r>
              <a:rPr lang="en" sz="1000"/>
              <a:t> Image collect through drone</a:t>
            </a:r>
            <a:endParaRPr sz="1000"/>
          </a:p>
          <a:p>
            <a:pPr indent="0" lvl="0" marL="0" rtl="0" algn="l">
              <a:spcBef>
                <a:spcPts val="0"/>
              </a:spcBef>
              <a:spcAft>
                <a:spcPts val="0"/>
              </a:spcAft>
              <a:buNone/>
            </a:pPr>
            <a:r>
              <a:rPr b="1" lang="en" sz="1000"/>
              <a:t>Step 2 -</a:t>
            </a:r>
            <a:r>
              <a:rPr lang="en" sz="1000"/>
              <a:t> Drone images are mosaicked using Pix4D software</a:t>
            </a:r>
            <a:endParaRPr sz="1000"/>
          </a:p>
          <a:p>
            <a:pPr indent="0" lvl="0" marL="0" rtl="0" algn="l">
              <a:spcBef>
                <a:spcPts val="0"/>
              </a:spcBef>
              <a:spcAft>
                <a:spcPts val="0"/>
              </a:spcAft>
              <a:buNone/>
            </a:pPr>
            <a:r>
              <a:rPr b="1" lang="en" sz="1000"/>
              <a:t>Step 3 -</a:t>
            </a:r>
            <a:r>
              <a:rPr lang="en" sz="1000"/>
              <a:t> Image preprocessing for further analysis</a:t>
            </a:r>
            <a:endParaRPr sz="1000"/>
          </a:p>
          <a:p>
            <a:pPr indent="0" lvl="0" marL="0" rtl="0" algn="l">
              <a:spcBef>
                <a:spcPts val="0"/>
              </a:spcBef>
              <a:spcAft>
                <a:spcPts val="0"/>
              </a:spcAft>
              <a:buNone/>
            </a:pPr>
            <a:r>
              <a:rPr b="1" lang="en" sz="1000"/>
              <a:t>Step 4 -</a:t>
            </a:r>
            <a:r>
              <a:rPr lang="en" sz="1000"/>
              <a:t> Weed area is detected</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fa2eb1e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fa2eb1e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3d92a770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3d92a770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highlight>
                  <a:srgbClr val="FFFFFF"/>
                </a:highlight>
              </a:rPr>
              <a:t>Step 1 -</a:t>
            </a:r>
            <a:r>
              <a:rPr lang="en" sz="1000">
                <a:solidFill>
                  <a:schemeClr val="dk1"/>
                </a:solidFill>
                <a:highlight>
                  <a:srgbClr val="FFFFFF"/>
                </a:highlight>
              </a:rPr>
              <a:t> Select the best region candidates using a selective search method.</a:t>
            </a:r>
            <a:endParaRPr sz="1000">
              <a:solidFill>
                <a:schemeClr val="dk1"/>
              </a:solidFill>
              <a:highlight>
                <a:srgbClr val="FFFFFF"/>
              </a:highlight>
            </a:endParaRPr>
          </a:p>
          <a:p>
            <a:pPr indent="0" lvl="0" marL="0" rtl="0" algn="l">
              <a:lnSpc>
                <a:spcPct val="100000"/>
              </a:lnSpc>
              <a:spcBef>
                <a:spcPts val="0"/>
              </a:spcBef>
              <a:spcAft>
                <a:spcPts val="0"/>
              </a:spcAft>
              <a:buNone/>
            </a:pPr>
            <a:r>
              <a:rPr b="1" lang="en" sz="1000">
                <a:solidFill>
                  <a:schemeClr val="dk1"/>
                </a:solidFill>
                <a:highlight>
                  <a:srgbClr val="FFFFFF"/>
                </a:highlight>
              </a:rPr>
              <a:t>Step 2 -</a:t>
            </a:r>
            <a:r>
              <a:rPr lang="en" sz="1000">
                <a:solidFill>
                  <a:schemeClr val="dk1"/>
                </a:solidFill>
                <a:highlight>
                  <a:srgbClr val="FFFFFF"/>
                </a:highlight>
              </a:rPr>
              <a:t> Extract the salient features from the candidates. </a:t>
            </a:r>
            <a:endParaRPr sz="1000">
              <a:solidFill>
                <a:schemeClr val="dk1"/>
              </a:solidFill>
              <a:highlight>
                <a:srgbClr val="FFFFFF"/>
              </a:highlight>
            </a:endParaRPr>
          </a:p>
          <a:p>
            <a:pPr indent="0" lvl="0" marL="0" rtl="0" algn="l">
              <a:lnSpc>
                <a:spcPct val="100000"/>
              </a:lnSpc>
              <a:spcBef>
                <a:spcPts val="0"/>
              </a:spcBef>
              <a:spcAft>
                <a:spcPts val="0"/>
              </a:spcAft>
              <a:buNone/>
            </a:pPr>
            <a:r>
              <a:rPr b="1" lang="en" sz="1000">
                <a:solidFill>
                  <a:schemeClr val="dk1"/>
                </a:solidFill>
                <a:highlight>
                  <a:srgbClr val="FFFFFF"/>
                </a:highlight>
              </a:rPr>
              <a:t>Step 3 -</a:t>
            </a:r>
            <a:r>
              <a:rPr lang="en" sz="1000">
                <a:solidFill>
                  <a:schemeClr val="dk1"/>
                </a:solidFill>
                <a:highlight>
                  <a:srgbClr val="FFFFFF"/>
                </a:highlight>
              </a:rPr>
              <a:t> The classification result is determined by a linear SVM for a fast calculation.</a:t>
            </a:r>
            <a:endParaRPr sz="100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0c5500dd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0c5500dd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3d92a77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3d92a77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dfaf4e6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dfaf4e6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Branches pruning / disease detection with gas detection, Lidar / patrol and surveillance / pollution monitoring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3d92a770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3d92a770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111111"/>
              </a:buClr>
              <a:buSzPts val="1000"/>
              <a:buChar char="●"/>
            </a:pPr>
            <a:r>
              <a:rPr lang="en" sz="1000">
                <a:solidFill>
                  <a:srgbClr val="111111"/>
                </a:solidFill>
              </a:rPr>
              <a:t>Drones or </a:t>
            </a:r>
            <a:r>
              <a:rPr lang="en" sz="1000">
                <a:solidFill>
                  <a:srgbClr val="111111"/>
                </a:solidFill>
                <a:highlight>
                  <a:schemeClr val="lt1"/>
                </a:highlight>
              </a:rPr>
              <a:t>unmanned aerial vehicle (UAV) plays an important role in revolutionizing the businesses such as forestry, manufacturing &amp; agricultural</a:t>
            </a:r>
            <a:endParaRPr sz="1000">
              <a:solidFill>
                <a:srgbClr val="111111"/>
              </a:solidFill>
              <a:highlight>
                <a:schemeClr val="lt1"/>
              </a:highlight>
            </a:endParaRPr>
          </a:p>
          <a:p>
            <a:pPr indent="-292100" lvl="0" marL="457200" rtl="0" algn="l">
              <a:lnSpc>
                <a:spcPct val="100000"/>
              </a:lnSpc>
              <a:spcBef>
                <a:spcPts val="0"/>
              </a:spcBef>
              <a:spcAft>
                <a:spcPts val="0"/>
              </a:spcAft>
              <a:buClr>
                <a:srgbClr val="111111"/>
              </a:buClr>
              <a:buSzPts val="1000"/>
              <a:buChar char="●"/>
            </a:pPr>
            <a:r>
              <a:rPr lang="en" sz="1000">
                <a:solidFill>
                  <a:srgbClr val="111111"/>
                </a:solidFill>
                <a:highlight>
                  <a:schemeClr val="lt1"/>
                </a:highlight>
              </a:rPr>
              <a:t>Uses and applications of drones in appropriate fields are able to generate several benefits such as reduce costs, time and improved efficiency.</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416a6a9d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416a6a9d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416a6a9d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416a6a9d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83cc7fa8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83cc7fa8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0c5500d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0c5500d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Sime - Use of PTP for precise spraying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IOI - </a:t>
            </a:r>
            <a:r>
              <a:rPr lang="en" sz="1000">
                <a:solidFill>
                  <a:schemeClr val="dk1"/>
                </a:solidFill>
              </a:rPr>
              <a:t>Monitoring with Drone equipped with 4K sensor &amp; FLIR Lepton thermal micro camera</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GAR - Satellite for change alerts while drone for aerial imaging</a:t>
            </a:r>
            <a:endParaRPr sz="10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83cc7fa8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83cc7fa8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rgbClr val="595959"/>
              </a:solidFill>
            </a:endParaRPr>
          </a:p>
          <a:p>
            <a:pPr indent="0" lvl="0" marL="0" rtl="0" algn="l">
              <a:spcBef>
                <a:spcPts val="0"/>
              </a:spcBef>
              <a:spcAft>
                <a:spcPts val="0"/>
              </a:spcAft>
              <a:buClr>
                <a:schemeClr val="dk1"/>
              </a:buClr>
              <a:buSzPts val="1100"/>
              <a:buFont typeface="Arial"/>
              <a:buNone/>
            </a:pPr>
            <a:r>
              <a:t/>
            </a:r>
            <a:endParaRPr sz="10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dfaf4e6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dfaf4e6d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000">
              <a:solidFill>
                <a:srgbClr val="59595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9226185d4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9226185d4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9.png"/><Relationship Id="rId4" Type="http://schemas.openxmlformats.org/officeDocument/2006/relationships/image" Target="../media/image45.jpg"/><Relationship Id="rId5" Type="http://schemas.openxmlformats.org/officeDocument/2006/relationships/image" Target="../media/image4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4.jpg"/><Relationship Id="rId4" Type="http://schemas.openxmlformats.org/officeDocument/2006/relationships/image" Target="../media/image62.jpg"/><Relationship Id="rId5" Type="http://schemas.openxmlformats.org/officeDocument/2006/relationships/image" Target="../media/image56.jpg"/><Relationship Id="rId6" Type="http://schemas.openxmlformats.org/officeDocument/2006/relationships/image" Target="../media/image51.jpg"/><Relationship Id="rId7" Type="http://schemas.openxmlformats.org/officeDocument/2006/relationships/image" Target="../media/image5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3.jpg"/><Relationship Id="rId4" Type="http://schemas.openxmlformats.org/officeDocument/2006/relationships/image" Target="../media/image5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1.png"/><Relationship Id="rId4" Type="http://schemas.openxmlformats.org/officeDocument/2006/relationships/image" Target="../media/image6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8.jpg"/><Relationship Id="rId4" Type="http://schemas.openxmlformats.org/officeDocument/2006/relationships/image" Target="../media/image5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hyperlink" Target="https://www.businessinsider.com/commercial-uav-market-analysis" TargetMode="External"/><Relationship Id="rId6" Type="http://schemas.openxmlformats.org/officeDocument/2006/relationships/hyperlink" Target="https://www.psmarketresearch.com/market-analysis/agricultural-drones-mark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5N87L_nO2ms" TargetMode="External"/><Relationship Id="rId4" Type="http://schemas.openxmlformats.org/officeDocument/2006/relationships/image" Target="../media/image5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3.jpg"/><Relationship Id="rId4" Type="http://schemas.openxmlformats.org/officeDocument/2006/relationships/image" Target="../media/image66.jpg"/><Relationship Id="rId5" Type="http://schemas.openxmlformats.org/officeDocument/2006/relationships/image" Target="../media/image75.jpg"/><Relationship Id="rId6" Type="http://schemas.openxmlformats.org/officeDocument/2006/relationships/image" Target="../media/image6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8.jpg"/><Relationship Id="rId5" Type="http://schemas.openxmlformats.org/officeDocument/2006/relationships/image" Target="../media/image76.png"/><Relationship Id="rId6" Type="http://schemas.openxmlformats.org/officeDocument/2006/relationships/image" Target="../media/image71.png"/><Relationship Id="rId7" Type="http://schemas.openxmlformats.org/officeDocument/2006/relationships/image" Target="../media/image77.png"/><Relationship Id="rId8"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34.png"/><Relationship Id="rId6" Type="http://schemas.openxmlformats.org/officeDocument/2006/relationships/image" Target="../media/image12.png"/><Relationship Id="rId7"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g"/><Relationship Id="rId8" Type="http://schemas.openxmlformats.org/officeDocument/2006/relationships/hyperlink" Target="https://www2.deloitte.com/my/en/pages/risk/articles/emerging-tech-innovation-in-malaysia-agriculture.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39.png"/><Relationship Id="rId11" Type="http://schemas.openxmlformats.org/officeDocument/2006/relationships/image" Target="../media/image24.png"/><Relationship Id="rId10" Type="http://schemas.openxmlformats.org/officeDocument/2006/relationships/image" Target="../media/image26.png"/><Relationship Id="rId9" Type="http://schemas.openxmlformats.org/officeDocument/2006/relationships/image" Target="../media/image19.jpg"/><Relationship Id="rId5" Type="http://schemas.openxmlformats.org/officeDocument/2006/relationships/image" Target="../media/image37.png"/><Relationship Id="rId6" Type="http://schemas.openxmlformats.org/officeDocument/2006/relationships/image" Target="../media/image13.jpg"/><Relationship Id="rId7" Type="http://schemas.openxmlformats.org/officeDocument/2006/relationships/image" Target="../media/image20.jpg"/><Relationship Id="rId8"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4.png"/><Relationship Id="rId4" Type="http://schemas.openxmlformats.org/officeDocument/2006/relationships/image" Target="../media/image27.jpg"/><Relationship Id="rId5" Type="http://schemas.openxmlformats.org/officeDocument/2006/relationships/image" Target="../media/image41.jpg"/><Relationship Id="rId6" Type="http://schemas.openxmlformats.org/officeDocument/2006/relationships/image" Target="../media/image28.jpg"/><Relationship Id="rId7" Type="http://schemas.openxmlformats.org/officeDocument/2006/relationships/image" Target="../media/image67.png"/><Relationship Id="rId8"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z56gqXt1Uxg" TargetMode="External"/><Relationship Id="rId4" Type="http://schemas.openxmlformats.org/officeDocument/2006/relationships/image" Target="../media/image33.jpg"/></Relationships>
</file>

<file path=ppt/slides/_rels/slide9.xml.rels><?xml version="1.0" encoding="UTF-8" standalone="yes"?><Relationships xmlns="http://schemas.openxmlformats.org/package/2006/relationships"><Relationship Id="rId11" Type="http://schemas.openxmlformats.org/officeDocument/2006/relationships/image" Target="../media/image44.jpg"/><Relationship Id="rId10" Type="http://schemas.openxmlformats.org/officeDocument/2006/relationships/image" Target="../media/image43.jpg"/><Relationship Id="rId13" Type="http://schemas.openxmlformats.org/officeDocument/2006/relationships/image" Target="../media/image52.jpg"/><Relationship Id="rId12" Type="http://schemas.openxmlformats.org/officeDocument/2006/relationships/image" Target="../media/image46.jp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31.jpg"/><Relationship Id="rId9" Type="http://schemas.openxmlformats.org/officeDocument/2006/relationships/image" Target="../media/image40.jpg"/><Relationship Id="rId5" Type="http://schemas.openxmlformats.org/officeDocument/2006/relationships/image" Target="../media/image35.jpg"/><Relationship Id="rId6" Type="http://schemas.openxmlformats.org/officeDocument/2006/relationships/image" Target="../media/image32.jpg"/><Relationship Id="rId7" Type="http://schemas.openxmlformats.org/officeDocument/2006/relationships/image" Target="../media/image36.jpg"/><Relationship Id="rId8" Type="http://schemas.openxmlformats.org/officeDocument/2006/relationships/image" Target="../media/image3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5383250" y="152400"/>
            <a:ext cx="3399088" cy="4838702"/>
          </a:xfrm>
          <a:prstGeom prst="rect">
            <a:avLst/>
          </a:prstGeom>
          <a:noFill/>
          <a:ln>
            <a:noFill/>
          </a:ln>
        </p:spPr>
      </p:pic>
      <p:sp>
        <p:nvSpPr>
          <p:cNvPr id="55" name="Google Shape;55;p13"/>
          <p:cNvSpPr txBox="1"/>
          <p:nvPr/>
        </p:nvSpPr>
        <p:spPr>
          <a:xfrm>
            <a:off x="154550" y="1785550"/>
            <a:ext cx="5228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t>What is Drone?</a:t>
            </a:r>
            <a:endParaRPr b="1" sz="4800"/>
          </a:p>
        </p:txBody>
      </p:sp>
      <p:sp>
        <p:nvSpPr>
          <p:cNvPr id="56" name="Google Shape;56;p13"/>
          <p:cNvSpPr txBox="1"/>
          <p:nvPr/>
        </p:nvSpPr>
        <p:spPr>
          <a:xfrm>
            <a:off x="154550" y="2986150"/>
            <a:ext cx="5228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How does it work?</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p:nvPr/>
        </p:nvSpPr>
        <p:spPr>
          <a:xfrm>
            <a:off x="53575" y="523750"/>
            <a:ext cx="532567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595959"/>
                </a:solidFill>
              </a:rPr>
              <a:t>Drone Sensor </a:t>
            </a:r>
            <a:r>
              <a:rPr b="1" lang="en" sz="1200">
                <a:solidFill>
                  <a:srgbClr val="595959"/>
                </a:solidFill>
              </a:rPr>
              <a:t>Improvement</a:t>
            </a:r>
            <a:endParaRPr b="1" sz="1200">
              <a:solidFill>
                <a:schemeClr val="lt1"/>
              </a:solidFill>
            </a:endParaRPr>
          </a:p>
        </p:txBody>
      </p:sp>
      <p:sp>
        <p:nvSpPr>
          <p:cNvPr id="224" name="Google Shape;224;p22"/>
          <p:cNvSpPr/>
          <p:nvPr/>
        </p:nvSpPr>
        <p:spPr>
          <a:xfrm>
            <a:off x="53575" y="30825"/>
            <a:ext cx="652582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(Plant Monitoring) (Cont.)</a:t>
            </a:r>
            <a:endParaRPr b="1" sz="1800">
              <a:solidFill>
                <a:srgbClr val="595959"/>
              </a:solidFill>
            </a:endParaRPr>
          </a:p>
        </p:txBody>
      </p:sp>
      <p:pic>
        <p:nvPicPr>
          <p:cNvPr id="225" name="Google Shape;225;p22"/>
          <p:cNvPicPr preferRelativeResize="0"/>
          <p:nvPr/>
        </p:nvPicPr>
        <p:blipFill>
          <a:blip r:embed="rId3">
            <a:alphaModFix/>
          </a:blip>
          <a:stretch>
            <a:fillRect/>
          </a:stretch>
        </p:blipFill>
        <p:spPr>
          <a:xfrm>
            <a:off x="1754700" y="1016675"/>
            <a:ext cx="5634601" cy="3888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3"/>
          <p:cNvPicPr preferRelativeResize="0"/>
          <p:nvPr/>
        </p:nvPicPr>
        <p:blipFill>
          <a:blip r:embed="rId3">
            <a:alphaModFix/>
          </a:blip>
          <a:stretch>
            <a:fillRect/>
          </a:stretch>
        </p:blipFill>
        <p:spPr>
          <a:xfrm>
            <a:off x="2697249" y="1072563"/>
            <a:ext cx="2031176" cy="1673351"/>
          </a:xfrm>
          <a:prstGeom prst="rect">
            <a:avLst/>
          </a:prstGeom>
          <a:noFill/>
          <a:ln>
            <a:noFill/>
          </a:ln>
        </p:spPr>
      </p:pic>
      <p:pic>
        <p:nvPicPr>
          <p:cNvPr id="231" name="Google Shape;231;p23"/>
          <p:cNvPicPr preferRelativeResize="0"/>
          <p:nvPr/>
        </p:nvPicPr>
        <p:blipFill>
          <a:blip r:embed="rId4">
            <a:alphaModFix/>
          </a:blip>
          <a:stretch>
            <a:fillRect/>
          </a:stretch>
        </p:blipFill>
        <p:spPr>
          <a:xfrm>
            <a:off x="4800425" y="996375"/>
            <a:ext cx="4178809" cy="1673350"/>
          </a:xfrm>
          <a:prstGeom prst="rect">
            <a:avLst/>
          </a:prstGeom>
          <a:noFill/>
          <a:ln>
            <a:noFill/>
          </a:ln>
        </p:spPr>
      </p:pic>
      <p:sp>
        <p:nvSpPr>
          <p:cNvPr id="232" name="Google Shape;232;p23"/>
          <p:cNvSpPr/>
          <p:nvPr/>
        </p:nvSpPr>
        <p:spPr>
          <a:xfrm>
            <a:off x="53575" y="523750"/>
            <a:ext cx="532567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595959"/>
                </a:solidFill>
              </a:rPr>
              <a:t>How Drone Differentiate Plant Stress with NDVI</a:t>
            </a:r>
            <a:endParaRPr b="1" sz="1200">
              <a:solidFill>
                <a:schemeClr val="lt1"/>
              </a:solidFill>
            </a:endParaRPr>
          </a:p>
        </p:txBody>
      </p:sp>
      <p:sp>
        <p:nvSpPr>
          <p:cNvPr id="233" name="Google Shape;233;p23"/>
          <p:cNvSpPr/>
          <p:nvPr/>
        </p:nvSpPr>
        <p:spPr>
          <a:xfrm>
            <a:off x="53575" y="30825"/>
            <a:ext cx="652582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a:t>
            </a:r>
            <a:r>
              <a:rPr b="1" lang="en" sz="1800">
                <a:solidFill>
                  <a:srgbClr val="595959"/>
                </a:solidFill>
              </a:rPr>
              <a:t>Plant Monitoring</a:t>
            </a:r>
            <a:r>
              <a:rPr b="1" lang="en" sz="1800">
                <a:solidFill>
                  <a:srgbClr val="595959"/>
                </a:solidFill>
              </a:rPr>
              <a:t>) (Cont.)</a:t>
            </a:r>
            <a:endParaRPr b="1" sz="1800">
              <a:solidFill>
                <a:srgbClr val="595959"/>
              </a:solidFill>
            </a:endParaRPr>
          </a:p>
        </p:txBody>
      </p:sp>
      <p:pic>
        <p:nvPicPr>
          <p:cNvPr id="234" name="Google Shape;234;p23"/>
          <p:cNvPicPr preferRelativeResize="0"/>
          <p:nvPr/>
        </p:nvPicPr>
        <p:blipFill>
          <a:blip r:embed="rId5">
            <a:alphaModFix/>
          </a:blip>
          <a:stretch>
            <a:fillRect/>
          </a:stretch>
        </p:blipFill>
        <p:spPr>
          <a:xfrm>
            <a:off x="3758812" y="3003500"/>
            <a:ext cx="4183225" cy="1673900"/>
          </a:xfrm>
          <a:prstGeom prst="rect">
            <a:avLst/>
          </a:prstGeom>
          <a:noFill/>
          <a:ln>
            <a:noFill/>
          </a:ln>
        </p:spPr>
      </p:pic>
      <p:sp>
        <p:nvSpPr>
          <p:cNvPr id="235" name="Google Shape;235;p23"/>
          <p:cNvSpPr/>
          <p:nvPr/>
        </p:nvSpPr>
        <p:spPr>
          <a:xfrm>
            <a:off x="375075" y="1352000"/>
            <a:ext cx="2121600" cy="1114500"/>
          </a:xfrm>
          <a:prstGeom prst="homePlate">
            <a:avLst>
              <a:gd fmla="val 50000" name="adj"/>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How NDVI is</a:t>
            </a:r>
            <a:endParaRPr b="1">
              <a:solidFill>
                <a:srgbClr val="FFFFFF"/>
              </a:solidFill>
            </a:endParaRPr>
          </a:p>
          <a:p>
            <a:pPr indent="0" lvl="0" marL="0" rtl="0" algn="ctr">
              <a:spcBef>
                <a:spcPts val="0"/>
              </a:spcBef>
              <a:spcAft>
                <a:spcPts val="0"/>
              </a:spcAft>
              <a:buNone/>
            </a:pPr>
            <a:r>
              <a:rPr b="1" lang="en">
                <a:solidFill>
                  <a:srgbClr val="FFFFFF"/>
                </a:solidFill>
              </a:rPr>
              <a:t>measured</a:t>
            </a:r>
            <a:endParaRPr b="1">
              <a:solidFill>
                <a:srgbClr val="FFFFFF"/>
              </a:solidFill>
            </a:endParaRPr>
          </a:p>
        </p:txBody>
      </p:sp>
      <p:sp>
        <p:nvSpPr>
          <p:cNvPr id="236" name="Google Shape;236;p23"/>
          <p:cNvSpPr/>
          <p:nvPr/>
        </p:nvSpPr>
        <p:spPr>
          <a:xfrm>
            <a:off x="375075" y="3283200"/>
            <a:ext cx="2121600" cy="1114500"/>
          </a:xfrm>
          <a:prstGeom prst="homePlate">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How NDVI is</a:t>
            </a:r>
            <a:endParaRPr b="1">
              <a:solidFill>
                <a:srgbClr val="FFFFFF"/>
              </a:solidFill>
            </a:endParaRPr>
          </a:p>
          <a:p>
            <a:pPr indent="0" lvl="0" marL="0" rtl="0" algn="ctr">
              <a:spcBef>
                <a:spcPts val="0"/>
              </a:spcBef>
              <a:spcAft>
                <a:spcPts val="0"/>
              </a:spcAft>
              <a:buNone/>
            </a:pPr>
            <a:r>
              <a:rPr b="1" lang="en">
                <a:solidFill>
                  <a:srgbClr val="FFFFFF"/>
                </a:solidFill>
              </a:rPr>
              <a:t>displayed</a:t>
            </a:r>
            <a:endParaRPr b="1">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p:nvPr/>
        </p:nvSpPr>
        <p:spPr>
          <a:xfrm>
            <a:off x="53575" y="30825"/>
            <a:ext cx="4385750"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(Fruit-Picking)</a:t>
            </a:r>
            <a:endParaRPr b="1" sz="1800">
              <a:solidFill>
                <a:schemeClr val="lt1"/>
              </a:solidFill>
            </a:endParaRPr>
          </a:p>
        </p:txBody>
      </p:sp>
      <p:pic>
        <p:nvPicPr>
          <p:cNvPr id="242" name="Google Shape;242;p24"/>
          <p:cNvPicPr preferRelativeResize="0"/>
          <p:nvPr/>
        </p:nvPicPr>
        <p:blipFill>
          <a:blip r:embed="rId3">
            <a:alphaModFix/>
          </a:blip>
          <a:stretch>
            <a:fillRect/>
          </a:stretch>
        </p:blipFill>
        <p:spPr>
          <a:xfrm>
            <a:off x="3085362" y="1201313"/>
            <a:ext cx="2830056" cy="1442375"/>
          </a:xfrm>
          <a:prstGeom prst="rect">
            <a:avLst/>
          </a:prstGeom>
          <a:noFill/>
          <a:ln>
            <a:noFill/>
          </a:ln>
        </p:spPr>
      </p:pic>
      <p:sp>
        <p:nvSpPr>
          <p:cNvPr id="243" name="Google Shape;243;p24"/>
          <p:cNvSpPr txBox="1"/>
          <p:nvPr/>
        </p:nvSpPr>
        <p:spPr>
          <a:xfrm>
            <a:off x="2615250" y="615325"/>
            <a:ext cx="3913500" cy="461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Clr>
                <a:schemeClr val="dk1"/>
              </a:buClr>
              <a:buSzPts val="1100"/>
              <a:buFont typeface="Arial"/>
              <a:buNone/>
            </a:pPr>
            <a:r>
              <a:rPr b="1" lang="en" sz="1800">
                <a:solidFill>
                  <a:srgbClr val="111111"/>
                </a:solidFill>
              </a:rPr>
              <a:t>Flying Autonomous Robots (FAR)</a:t>
            </a:r>
            <a:endParaRPr b="1" sz="1800"/>
          </a:p>
        </p:txBody>
      </p:sp>
      <p:pic>
        <p:nvPicPr>
          <p:cNvPr id="244" name="Google Shape;244;p24"/>
          <p:cNvPicPr preferRelativeResize="0"/>
          <p:nvPr/>
        </p:nvPicPr>
        <p:blipFill>
          <a:blip r:embed="rId4">
            <a:alphaModFix/>
          </a:blip>
          <a:stretch>
            <a:fillRect/>
          </a:stretch>
        </p:blipFill>
        <p:spPr>
          <a:xfrm>
            <a:off x="2530724" y="3259925"/>
            <a:ext cx="2019851" cy="966775"/>
          </a:xfrm>
          <a:prstGeom prst="rect">
            <a:avLst/>
          </a:prstGeom>
          <a:noFill/>
          <a:ln>
            <a:noFill/>
          </a:ln>
        </p:spPr>
      </p:pic>
      <p:pic>
        <p:nvPicPr>
          <p:cNvPr id="245" name="Google Shape;245;p24"/>
          <p:cNvPicPr preferRelativeResize="0"/>
          <p:nvPr/>
        </p:nvPicPr>
        <p:blipFill>
          <a:blip r:embed="rId5">
            <a:alphaModFix/>
          </a:blip>
          <a:stretch>
            <a:fillRect/>
          </a:stretch>
        </p:blipFill>
        <p:spPr>
          <a:xfrm>
            <a:off x="4738375" y="3258685"/>
            <a:ext cx="2020824" cy="969264"/>
          </a:xfrm>
          <a:prstGeom prst="rect">
            <a:avLst/>
          </a:prstGeom>
          <a:noFill/>
          <a:ln>
            <a:noFill/>
          </a:ln>
        </p:spPr>
      </p:pic>
      <p:pic>
        <p:nvPicPr>
          <p:cNvPr id="246" name="Google Shape;246;p24"/>
          <p:cNvPicPr preferRelativeResize="0"/>
          <p:nvPr/>
        </p:nvPicPr>
        <p:blipFill>
          <a:blip r:embed="rId6">
            <a:alphaModFix/>
          </a:blip>
          <a:stretch>
            <a:fillRect/>
          </a:stretch>
        </p:blipFill>
        <p:spPr>
          <a:xfrm>
            <a:off x="249763" y="3258675"/>
            <a:ext cx="2020825" cy="969264"/>
          </a:xfrm>
          <a:prstGeom prst="rect">
            <a:avLst/>
          </a:prstGeom>
          <a:noFill/>
          <a:ln>
            <a:noFill/>
          </a:ln>
        </p:spPr>
      </p:pic>
      <p:pic>
        <p:nvPicPr>
          <p:cNvPr id="247" name="Google Shape;247;p24"/>
          <p:cNvPicPr preferRelativeResize="0"/>
          <p:nvPr/>
        </p:nvPicPr>
        <p:blipFill>
          <a:blip r:embed="rId7">
            <a:alphaModFix/>
          </a:blip>
          <a:stretch>
            <a:fillRect/>
          </a:stretch>
        </p:blipFill>
        <p:spPr>
          <a:xfrm>
            <a:off x="6947012" y="3258687"/>
            <a:ext cx="2020824" cy="969264"/>
          </a:xfrm>
          <a:prstGeom prst="rect">
            <a:avLst/>
          </a:prstGeom>
          <a:noFill/>
          <a:ln>
            <a:noFill/>
          </a:ln>
        </p:spPr>
      </p:pic>
      <p:sp>
        <p:nvSpPr>
          <p:cNvPr id="248" name="Google Shape;248;p24"/>
          <p:cNvSpPr txBox="1"/>
          <p:nvPr/>
        </p:nvSpPr>
        <p:spPr>
          <a:xfrm>
            <a:off x="2387000" y="4226725"/>
            <a:ext cx="2307300" cy="538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Clr>
                <a:schemeClr val="dk1"/>
              </a:buClr>
              <a:buSzPts val="1100"/>
              <a:buFont typeface="Arial"/>
              <a:buNone/>
            </a:pPr>
            <a:r>
              <a:rPr b="1" lang="en" sz="1000">
                <a:solidFill>
                  <a:srgbClr val="111111"/>
                </a:solidFill>
              </a:rPr>
              <a:t>Equipped with a grabber and forward-facing camera</a:t>
            </a:r>
            <a:endParaRPr b="1" sz="1000"/>
          </a:p>
        </p:txBody>
      </p:sp>
      <p:sp>
        <p:nvSpPr>
          <p:cNvPr id="249" name="Google Shape;249;p24"/>
          <p:cNvSpPr txBox="1"/>
          <p:nvPr/>
        </p:nvSpPr>
        <p:spPr>
          <a:xfrm>
            <a:off x="4507688" y="4229300"/>
            <a:ext cx="2482200" cy="538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Clr>
                <a:schemeClr val="dk1"/>
              </a:buClr>
              <a:buSzPts val="1100"/>
              <a:buFont typeface="Arial"/>
              <a:buNone/>
            </a:pPr>
            <a:r>
              <a:rPr b="1" lang="en" sz="1000">
                <a:solidFill>
                  <a:srgbClr val="111111"/>
                </a:solidFill>
              </a:rPr>
              <a:t>Uses AI perception algorithms to detect food ripeness</a:t>
            </a:r>
            <a:endParaRPr b="1" sz="1000"/>
          </a:p>
        </p:txBody>
      </p:sp>
      <p:sp>
        <p:nvSpPr>
          <p:cNvPr id="250" name="Google Shape;250;p24"/>
          <p:cNvSpPr txBox="1"/>
          <p:nvPr/>
        </p:nvSpPr>
        <p:spPr>
          <a:xfrm>
            <a:off x="53575" y="4252400"/>
            <a:ext cx="2413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highlight>
                  <a:srgbClr val="FFFFFF"/>
                </a:highlight>
              </a:rPr>
              <a:t>Tethered to a base station which does not require human work</a:t>
            </a:r>
            <a:endParaRPr b="1" sz="1000"/>
          </a:p>
        </p:txBody>
      </p:sp>
      <p:sp>
        <p:nvSpPr>
          <p:cNvPr id="251" name="Google Shape;251;p24"/>
          <p:cNvSpPr txBox="1"/>
          <p:nvPr/>
        </p:nvSpPr>
        <p:spPr>
          <a:xfrm>
            <a:off x="6973102" y="4252400"/>
            <a:ext cx="1968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highlight>
                  <a:srgbClr val="FFFFFF"/>
                </a:highlight>
              </a:rPr>
              <a:t>Connected to cloud-based </a:t>
            </a:r>
            <a:endParaRPr b="1" sz="1000">
              <a:highlight>
                <a:srgbClr val="FFFFFF"/>
              </a:highlight>
            </a:endParaRPr>
          </a:p>
          <a:p>
            <a:pPr indent="0" lvl="0" marL="0" rtl="0" algn="ctr">
              <a:spcBef>
                <a:spcPts val="0"/>
              </a:spcBef>
              <a:spcAft>
                <a:spcPts val="0"/>
              </a:spcAft>
              <a:buNone/>
            </a:pPr>
            <a:r>
              <a:rPr b="1" lang="en" sz="1000">
                <a:highlight>
                  <a:srgbClr val="FFFFFF"/>
                </a:highlight>
              </a:rPr>
              <a:t>interface</a:t>
            </a:r>
            <a:endParaRPr b="1" sz="1000"/>
          </a:p>
        </p:txBody>
      </p:sp>
      <p:cxnSp>
        <p:nvCxnSpPr>
          <p:cNvPr id="252" name="Google Shape;252;p24"/>
          <p:cNvCxnSpPr>
            <a:stCxn id="242" idx="2"/>
            <a:endCxn id="244" idx="0"/>
          </p:cNvCxnSpPr>
          <p:nvPr/>
        </p:nvCxnSpPr>
        <p:spPr>
          <a:xfrm rot="5400000">
            <a:off x="3712440" y="2471938"/>
            <a:ext cx="616200" cy="959700"/>
          </a:xfrm>
          <a:prstGeom prst="bentConnector3">
            <a:avLst>
              <a:gd fmla="val 50003" name="adj1"/>
            </a:avLst>
          </a:prstGeom>
          <a:noFill/>
          <a:ln cap="flat" cmpd="sng" w="19050">
            <a:solidFill>
              <a:srgbClr val="9FC5E8"/>
            </a:solidFill>
            <a:prstDash val="solid"/>
            <a:round/>
            <a:headEnd len="med" w="med" type="none"/>
            <a:tailEnd len="med" w="med" type="none"/>
          </a:ln>
        </p:spPr>
      </p:cxnSp>
      <p:cxnSp>
        <p:nvCxnSpPr>
          <p:cNvPr id="253" name="Google Shape;253;p24"/>
          <p:cNvCxnSpPr>
            <a:stCxn id="242" idx="2"/>
            <a:endCxn id="246" idx="0"/>
          </p:cNvCxnSpPr>
          <p:nvPr/>
        </p:nvCxnSpPr>
        <p:spPr>
          <a:xfrm rot="5400000">
            <a:off x="2572740" y="1331038"/>
            <a:ext cx="615000" cy="3240300"/>
          </a:xfrm>
          <a:prstGeom prst="bentConnector3">
            <a:avLst>
              <a:gd fmla="val 49999" name="adj1"/>
            </a:avLst>
          </a:prstGeom>
          <a:noFill/>
          <a:ln cap="flat" cmpd="sng" w="19050">
            <a:solidFill>
              <a:srgbClr val="A4C2F4"/>
            </a:solidFill>
            <a:prstDash val="solid"/>
            <a:round/>
            <a:headEnd len="med" w="med" type="none"/>
            <a:tailEnd len="med" w="med" type="none"/>
          </a:ln>
        </p:spPr>
      </p:cxnSp>
      <p:cxnSp>
        <p:nvCxnSpPr>
          <p:cNvPr id="254" name="Google Shape;254;p24"/>
          <p:cNvCxnSpPr>
            <a:stCxn id="242" idx="2"/>
            <a:endCxn id="245" idx="0"/>
          </p:cNvCxnSpPr>
          <p:nvPr/>
        </p:nvCxnSpPr>
        <p:spPr>
          <a:xfrm flipH="1" rot="-5400000">
            <a:off x="4817040" y="2327038"/>
            <a:ext cx="615000" cy="1248300"/>
          </a:xfrm>
          <a:prstGeom prst="bentConnector3">
            <a:avLst>
              <a:gd fmla="val 50000" name="adj1"/>
            </a:avLst>
          </a:prstGeom>
          <a:noFill/>
          <a:ln cap="flat" cmpd="sng" w="19050">
            <a:solidFill>
              <a:srgbClr val="A4C2F4"/>
            </a:solidFill>
            <a:prstDash val="solid"/>
            <a:round/>
            <a:headEnd len="med" w="med" type="none"/>
            <a:tailEnd len="med" w="med" type="none"/>
          </a:ln>
        </p:spPr>
      </p:cxnSp>
      <p:cxnSp>
        <p:nvCxnSpPr>
          <p:cNvPr id="255" name="Google Shape;255;p24"/>
          <p:cNvCxnSpPr>
            <a:stCxn id="242" idx="2"/>
            <a:endCxn id="247" idx="0"/>
          </p:cNvCxnSpPr>
          <p:nvPr/>
        </p:nvCxnSpPr>
        <p:spPr>
          <a:xfrm flipH="1" rot="-5400000">
            <a:off x="5921340" y="1222738"/>
            <a:ext cx="615000" cy="3456900"/>
          </a:xfrm>
          <a:prstGeom prst="bentConnector3">
            <a:avLst>
              <a:gd fmla="val 50000" name="adj1"/>
            </a:avLst>
          </a:prstGeom>
          <a:noFill/>
          <a:ln cap="flat" cmpd="sng" w="19050">
            <a:solidFill>
              <a:srgbClr val="A4C2F4"/>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5"/>
          <p:cNvPicPr preferRelativeResize="0"/>
          <p:nvPr/>
        </p:nvPicPr>
        <p:blipFill>
          <a:blip r:embed="rId3">
            <a:alphaModFix/>
          </a:blip>
          <a:stretch>
            <a:fillRect/>
          </a:stretch>
        </p:blipFill>
        <p:spPr>
          <a:xfrm>
            <a:off x="1271575" y="1478763"/>
            <a:ext cx="6600825" cy="2828925"/>
          </a:xfrm>
          <a:prstGeom prst="rect">
            <a:avLst/>
          </a:prstGeom>
          <a:noFill/>
          <a:ln>
            <a:noFill/>
          </a:ln>
        </p:spPr>
      </p:pic>
      <p:sp>
        <p:nvSpPr>
          <p:cNvPr id="261" name="Google Shape;261;p25"/>
          <p:cNvSpPr/>
          <p:nvPr/>
        </p:nvSpPr>
        <p:spPr>
          <a:xfrm>
            <a:off x="53575" y="523750"/>
            <a:ext cx="532567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accent1"/>
                </a:solidFill>
              </a:rPr>
              <a:t>Fruit Ripeness Detection Algorithm</a:t>
            </a:r>
            <a:endParaRPr b="1" sz="1200">
              <a:solidFill>
                <a:schemeClr val="lt1"/>
              </a:solidFill>
            </a:endParaRPr>
          </a:p>
        </p:txBody>
      </p:sp>
      <p:sp>
        <p:nvSpPr>
          <p:cNvPr id="262" name="Google Shape;262;p25"/>
          <p:cNvSpPr/>
          <p:nvPr/>
        </p:nvSpPr>
        <p:spPr>
          <a:xfrm>
            <a:off x="53575" y="30825"/>
            <a:ext cx="495062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(Fruit-Picking) (Cont.)</a:t>
            </a:r>
            <a:endParaRPr b="1" sz="1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p:nvPr/>
        </p:nvSpPr>
        <p:spPr>
          <a:xfrm>
            <a:off x="-192875" y="1363650"/>
            <a:ext cx="5100650"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200">
              <a:solidFill>
                <a:schemeClr val="lt1"/>
              </a:solidFill>
            </a:endParaRPr>
          </a:p>
        </p:txBody>
      </p:sp>
      <p:sp>
        <p:nvSpPr>
          <p:cNvPr id="268" name="Google Shape;268;p26"/>
          <p:cNvSpPr/>
          <p:nvPr/>
        </p:nvSpPr>
        <p:spPr>
          <a:xfrm>
            <a:off x="53575" y="30825"/>
            <a:ext cx="495062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(Fruit-Picking) (Cont.)</a:t>
            </a:r>
            <a:endParaRPr b="1" sz="1800">
              <a:solidFill>
                <a:schemeClr val="lt1"/>
              </a:solidFill>
            </a:endParaRPr>
          </a:p>
        </p:txBody>
      </p:sp>
      <p:sp>
        <p:nvSpPr>
          <p:cNvPr id="269" name="Google Shape;269;p26"/>
          <p:cNvSpPr/>
          <p:nvPr/>
        </p:nvSpPr>
        <p:spPr>
          <a:xfrm>
            <a:off x="53575" y="523750"/>
            <a:ext cx="532567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accent1"/>
                </a:solidFill>
              </a:rPr>
              <a:t>Fruit Harvest Algorithm</a:t>
            </a:r>
            <a:endParaRPr b="1" sz="1200">
              <a:solidFill>
                <a:schemeClr val="lt1"/>
              </a:solidFill>
            </a:endParaRPr>
          </a:p>
        </p:txBody>
      </p:sp>
      <p:pic>
        <p:nvPicPr>
          <p:cNvPr id="270" name="Google Shape;270;p26"/>
          <p:cNvPicPr preferRelativeResize="0"/>
          <p:nvPr/>
        </p:nvPicPr>
        <p:blipFill>
          <a:blip r:embed="rId3">
            <a:alphaModFix/>
          </a:blip>
          <a:stretch>
            <a:fillRect/>
          </a:stretch>
        </p:blipFill>
        <p:spPr>
          <a:xfrm>
            <a:off x="428625" y="1557175"/>
            <a:ext cx="8286750" cy="276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p:nvPr/>
        </p:nvSpPr>
        <p:spPr>
          <a:xfrm>
            <a:off x="53575" y="30825"/>
            <a:ext cx="4385750"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(Crop Spraying)</a:t>
            </a:r>
            <a:endParaRPr b="1" sz="1800">
              <a:solidFill>
                <a:schemeClr val="lt1"/>
              </a:solidFill>
            </a:endParaRPr>
          </a:p>
        </p:txBody>
      </p:sp>
      <p:pic>
        <p:nvPicPr>
          <p:cNvPr id="276" name="Google Shape;276;p27"/>
          <p:cNvPicPr preferRelativeResize="0"/>
          <p:nvPr/>
        </p:nvPicPr>
        <p:blipFill rotWithShape="1">
          <a:blip r:embed="rId3">
            <a:alphaModFix/>
          </a:blip>
          <a:srcRect b="0" l="852" r="0" t="0"/>
          <a:stretch/>
        </p:blipFill>
        <p:spPr>
          <a:xfrm>
            <a:off x="710236" y="750163"/>
            <a:ext cx="7723539" cy="3838388"/>
          </a:xfrm>
          <a:prstGeom prst="rect">
            <a:avLst/>
          </a:prstGeom>
          <a:noFill/>
          <a:ln>
            <a:noFill/>
          </a:ln>
        </p:spPr>
      </p:pic>
      <p:sp>
        <p:nvSpPr>
          <p:cNvPr id="277" name="Google Shape;277;p27"/>
          <p:cNvSpPr txBox="1"/>
          <p:nvPr/>
        </p:nvSpPr>
        <p:spPr>
          <a:xfrm>
            <a:off x="0" y="4881000"/>
            <a:ext cx="724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C78D8"/>
                </a:solidFill>
              </a:rPr>
              <a:t>(</a:t>
            </a:r>
            <a:r>
              <a:rPr lang="en" sz="1000">
                <a:solidFill>
                  <a:srgbClr val="222222"/>
                </a:solidFill>
                <a:highlight>
                  <a:srgbClr val="FFFFFF"/>
                </a:highlight>
              </a:rPr>
              <a:t>I</a:t>
            </a:r>
            <a:r>
              <a:rPr lang="en" sz="800"/>
              <a:t>ost Filho, Fernando H., et al. "Drones: innovative technology for use in precision pest management." Journal of economic entomology 113.1 (2020): 1-25</a:t>
            </a:r>
            <a:r>
              <a:rPr lang="en" sz="800">
                <a:solidFill>
                  <a:srgbClr val="3C78D8"/>
                </a:solidFill>
              </a:rPr>
              <a:t>) </a:t>
            </a:r>
            <a:r>
              <a:rPr lang="en" sz="800">
                <a:solidFill>
                  <a:srgbClr val="3C78D8"/>
                </a:solidFill>
              </a:rPr>
              <a:t> </a:t>
            </a:r>
            <a:endParaRPr sz="800">
              <a:solidFill>
                <a:srgbClr val="3C78D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p:nvPr/>
        </p:nvSpPr>
        <p:spPr>
          <a:xfrm>
            <a:off x="3026913" y="863875"/>
            <a:ext cx="3047400" cy="3910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53575" y="30825"/>
            <a:ext cx="4385750"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(Crop Spraying) (Cont.)</a:t>
            </a:r>
            <a:endParaRPr b="1" sz="1800">
              <a:solidFill>
                <a:schemeClr val="lt1"/>
              </a:solidFill>
            </a:endParaRPr>
          </a:p>
        </p:txBody>
      </p:sp>
      <p:sp>
        <p:nvSpPr>
          <p:cNvPr id="284" name="Google Shape;284;p28"/>
          <p:cNvSpPr/>
          <p:nvPr/>
        </p:nvSpPr>
        <p:spPr>
          <a:xfrm>
            <a:off x="411000" y="2907875"/>
            <a:ext cx="2023200" cy="5850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Farm Mapping</a:t>
            </a:r>
            <a:endParaRPr/>
          </a:p>
          <a:p>
            <a:pPr indent="0" lvl="0" marL="0" rtl="0" algn="ctr">
              <a:spcBef>
                <a:spcPts val="0"/>
              </a:spcBef>
              <a:spcAft>
                <a:spcPts val="0"/>
              </a:spcAft>
              <a:buNone/>
            </a:pPr>
            <a:r>
              <a:rPr lang="en"/>
              <a:t>(Collect Pest Data)</a:t>
            </a:r>
            <a:endParaRPr/>
          </a:p>
        </p:txBody>
      </p:sp>
      <p:sp>
        <p:nvSpPr>
          <p:cNvPr id="285" name="Google Shape;285;p28"/>
          <p:cNvSpPr/>
          <p:nvPr/>
        </p:nvSpPr>
        <p:spPr>
          <a:xfrm>
            <a:off x="3194182" y="965016"/>
            <a:ext cx="2712900" cy="1719300"/>
          </a:xfrm>
          <a:prstGeom prst="roundRect">
            <a:avLst>
              <a:gd fmla="val 16667" name="adj"/>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Pest Detect Algorithm</a:t>
            </a:r>
            <a:endParaRPr b="1"/>
          </a:p>
        </p:txBody>
      </p:sp>
      <p:sp>
        <p:nvSpPr>
          <p:cNvPr id="286" name="Google Shape;286;p28"/>
          <p:cNvSpPr/>
          <p:nvPr/>
        </p:nvSpPr>
        <p:spPr>
          <a:xfrm>
            <a:off x="3194182" y="2940357"/>
            <a:ext cx="2712900" cy="1719300"/>
          </a:xfrm>
          <a:prstGeom prst="roundRect">
            <a:avLst>
              <a:gd fmla="val 16667" name="adj"/>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Spraying Path</a:t>
            </a:r>
            <a:r>
              <a:rPr b="1" lang="en"/>
              <a:t> Algorithm</a:t>
            </a:r>
            <a:endParaRPr b="1"/>
          </a:p>
        </p:txBody>
      </p:sp>
      <p:sp>
        <p:nvSpPr>
          <p:cNvPr id="287" name="Google Shape;287;p28"/>
          <p:cNvSpPr/>
          <p:nvPr/>
        </p:nvSpPr>
        <p:spPr>
          <a:xfrm>
            <a:off x="6766438" y="4189075"/>
            <a:ext cx="2023200" cy="5850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Spraying Pesticides</a:t>
            </a:r>
            <a:endParaRPr/>
          </a:p>
        </p:txBody>
      </p:sp>
      <p:sp>
        <p:nvSpPr>
          <p:cNvPr id="288" name="Google Shape;288;p28"/>
          <p:cNvSpPr/>
          <p:nvPr/>
        </p:nvSpPr>
        <p:spPr>
          <a:xfrm>
            <a:off x="3566222" y="1448371"/>
            <a:ext cx="1968600" cy="4722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Pest’s Generation</a:t>
            </a:r>
            <a:endParaRPr/>
          </a:p>
        </p:txBody>
      </p:sp>
      <p:sp>
        <p:nvSpPr>
          <p:cNvPr id="289" name="Google Shape;289;p28"/>
          <p:cNvSpPr/>
          <p:nvPr/>
        </p:nvSpPr>
        <p:spPr>
          <a:xfrm>
            <a:off x="3566222" y="2023856"/>
            <a:ext cx="1968600" cy="4722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Pest’s Position</a:t>
            </a:r>
            <a:endParaRPr/>
          </a:p>
        </p:txBody>
      </p:sp>
      <p:sp>
        <p:nvSpPr>
          <p:cNvPr id="290" name="Google Shape;290;p28"/>
          <p:cNvSpPr/>
          <p:nvPr/>
        </p:nvSpPr>
        <p:spPr>
          <a:xfrm>
            <a:off x="3566222" y="3459532"/>
            <a:ext cx="1968600" cy="4722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Spraying Position</a:t>
            </a:r>
            <a:endParaRPr/>
          </a:p>
        </p:txBody>
      </p:sp>
      <p:sp>
        <p:nvSpPr>
          <p:cNvPr id="291" name="Google Shape;291;p28"/>
          <p:cNvSpPr/>
          <p:nvPr/>
        </p:nvSpPr>
        <p:spPr>
          <a:xfrm>
            <a:off x="3566222" y="4035017"/>
            <a:ext cx="1968600" cy="4722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Spraying Sequence</a:t>
            </a:r>
            <a:endParaRPr/>
          </a:p>
        </p:txBody>
      </p:sp>
      <p:sp>
        <p:nvSpPr>
          <p:cNvPr id="292" name="Google Shape;292;p28"/>
          <p:cNvSpPr txBox="1"/>
          <p:nvPr/>
        </p:nvSpPr>
        <p:spPr>
          <a:xfrm>
            <a:off x="311550" y="2273100"/>
            <a:ext cx="222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Sensing </a:t>
            </a:r>
            <a:r>
              <a:rPr b="1" lang="en"/>
              <a:t>Drone</a:t>
            </a:r>
            <a:endParaRPr b="1"/>
          </a:p>
        </p:txBody>
      </p:sp>
      <p:sp>
        <p:nvSpPr>
          <p:cNvPr id="293" name="Google Shape;293;p28"/>
          <p:cNvSpPr txBox="1"/>
          <p:nvPr/>
        </p:nvSpPr>
        <p:spPr>
          <a:xfrm>
            <a:off x="6667000" y="3492300"/>
            <a:ext cx="222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Actuation</a:t>
            </a:r>
            <a:r>
              <a:rPr b="1" lang="en"/>
              <a:t> Drone</a:t>
            </a:r>
            <a:endParaRPr b="1"/>
          </a:p>
        </p:txBody>
      </p:sp>
      <p:cxnSp>
        <p:nvCxnSpPr>
          <p:cNvPr id="294" name="Google Shape;294;p28"/>
          <p:cNvCxnSpPr>
            <a:stCxn id="292" idx="2"/>
            <a:endCxn id="284" idx="0"/>
          </p:cNvCxnSpPr>
          <p:nvPr/>
        </p:nvCxnSpPr>
        <p:spPr>
          <a:xfrm>
            <a:off x="1422600" y="2673300"/>
            <a:ext cx="0" cy="234600"/>
          </a:xfrm>
          <a:prstGeom prst="straightConnector1">
            <a:avLst/>
          </a:prstGeom>
          <a:noFill/>
          <a:ln cap="flat" cmpd="sng" w="28575">
            <a:solidFill>
              <a:srgbClr val="666666"/>
            </a:solidFill>
            <a:prstDash val="solid"/>
            <a:round/>
            <a:headEnd len="med" w="med" type="none"/>
            <a:tailEnd len="med" w="med" type="triangle"/>
          </a:ln>
        </p:spPr>
      </p:cxnSp>
      <p:cxnSp>
        <p:nvCxnSpPr>
          <p:cNvPr id="295" name="Google Shape;295;p28"/>
          <p:cNvCxnSpPr>
            <a:stCxn id="284" idx="3"/>
          </p:cNvCxnSpPr>
          <p:nvPr/>
        </p:nvCxnSpPr>
        <p:spPr>
          <a:xfrm>
            <a:off x="2434200" y="3200375"/>
            <a:ext cx="576300" cy="0"/>
          </a:xfrm>
          <a:prstGeom prst="straightConnector1">
            <a:avLst/>
          </a:prstGeom>
          <a:noFill/>
          <a:ln cap="flat" cmpd="sng" w="28575">
            <a:solidFill>
              <a:srgbClr val="666666"/>
            </a:solidFill>
            <a:prstDash val="solid"/>
            <a:round/>
            <a:headEnd len="med" w="med" type="none"/>
            <a:tailEnd len="med" w="med" type="triangle"/>
          </a:ln>
        </p:spPr>
      </p:cxnSp>
      <p:cxnSp>
        <p:nvCxnSpPr>
          <p:cNvPr id="296" name="Google Shape;296;p28"/>
          <p:cNvCxnSpPr/>
          <p:nvPr/>
        </p:nvCxnSpPr>
        <p:spPr>
          <a:xfrm>
            <a:off x="6074313" y="2831075"/>
            <a:ext cx="604800" cy="8700"/>
          </a:xfrm>
          <a:prstGeom prst="straightConnector1">
            <a:avLst/>
          </a:prstGeom>
          <a:noFill/>
          <a:ln cap="flat" cmpd="sng" w="28575">
            <a:solidFill>
              <a:srgbClr val="666666"/>
            </a:solidFill>
            <a:prstDash val="solid"/>
            <a:round/>
            <a:headEnd len="med" w="med" type="none"/>
            <a:tailEnd len="med" w="med" type="triangle"/>
          </a:ln>
        </p:spPr>
      </p:cxnSp>
      <p:cxnSp>
        <p:nvCxnSpPr>
          <p:cNvPr id="297" name="Google Shape;297;p28"/>
          <p:cNvCxnSpPr>
            <a:stCxn id="293" idx="2"/>
            <a:endCxn id="287" idx="0"/>
          </p:cNvCxnSpPr>
          <p:nvPr/>
        </p:nvCxnSpPr>
        <p:spPr>
          <a:xfrm>
            <a:off x="7778050" y="3892500"/>
            <a:ext cx="0" cy="296700"/>
          </a:xfrm>
          <a:prstGeom prst="straightConnector1">
            <a:avLst/>
          </a:prstGeom>
          <a:noFill/>
          <a:ln cap="flat" cmpd="sng" w="28575">
            <a:solidFill>
              <a:srgbClr val="666666"/>
            </a:solidFill>
            <a:prstDash val="solid"/>
            <a:round/>
            <a:headEnd len="med" w="med" type="none"/>
            <a:tailEnd len="med" w="med" type="triangle"/>
          </a:ln>
        </p:spPr>
      </p:cxnSp>
      <p:cxnSp>
        <p:nvCxnSpPr>
          <p:cNvPr id="298" name="Google Shape;298;p28"/>
          <p:cNvCxnSpPr>
            <a:stCxn id="285" idx="2"/>
            <a:endCxn id="286" idx="0"/>
          </p:cNvCxnSpPr>
          <p:nvPr/>
        </p:nvCxnSpPr>
        <p:spPr>
          <a:xfrm>
            <a:off x="4550632" y="2684316"/>
            <a:ext cx="0" cy="255900"/>
          </a:xfrm>
          <a:prstGeom prst="straightConnector1">
            <a:avLst/>
          </a:prstGeom>
          <a:noFill/>
          <a:ln cap="flat" cmpd="sng" w="19050">
            <a:solidFill>
              <a:srgbClr val="666666"/>
            </a:solidFill>
            <a:prstDash val="solid"/>
            <a:round/>
            <a:headEnd len="med" w="med" type="none"/>
            <a:tailEnd len="med" w="med" type="triangle"/>
          </a:ln>
        </p:spPr>
      </p:cxnSp>
      <p:sp>
        <p:nvSpPr>
          <p:cNvPr id="299" name="Google Shape;299;p28"/>
          <p:cNvSpPr txBox="1"/>
          <p:nvPr/>
        </p:nvSpPr>
        <p:spPr>
          <a:xfrm>
            <a:off x="3338250" y="460700"/>
            <a:ext cx="246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Farm Embedded System</a:t>
            </a:r>
            <a:endParaRPr b="1"/>
          </a:p>
        </p:txBody>
      </p:sp>
      <p:pic>
        <p:nvPicPr>
          <p:cNvPr id="300" name="Google Shape;300;p28"/>
          <p:cNvPicPr preferRelativeResize="0"/>
          <p:nvPr/>
        </p:nvPicPr>
        <p:blipFill>
          <a:blip r:embed="rId3">
            <a:alphaModFix/>
          </a:blip>
          <a:stretch>
            <a:fillRect/>
          </a:stretch>
        </p:blipFill>
        <p:spPr>
          <a:xfrm>
            <a:off x="311550" y="961958"/>
            <a:ext cx="2222102" cy="1207113"/>
          </a:xfrm>
          <a:prstGeom prst="rect">
            <a:avLst/>
          </a:prstGeom>
          <a:noFill/>
          <a:ln>
            <a:noFill/>
          </a:ln>
        </p:spPr>
      </p:pic>
      <p:pic>
        <p:nvPicPr>
          <p:cNvPr id="301" name="Google Shape;301;p28"/>
          <p:cNvPicPr preferRelativeResize="0"/>
          <p:nvPr/>
        </p:nvPicPr>
        <p:blipFill>
          <a:blip r:embed="rId4">
            <a:alphaModFix/>
          </a:blip>
          <a:stretch>
            <a:fillRect/>
          </a:stretch>
        </p:blipFill>
        <p:spPr>
          <a:xfrm>
            <a:off x="6667052" y="2187098"/>
            <a:ext cx="2222099" cy="12070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p:nvPr/>
        </p:nvSpPr>
        <p:spPr>
          <a:xfrm>
            <a:off x="53575" y="30825"/>
            <a:ext cx="495062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(Weed Detection)</a:t>
            </a:r>
            <a:endParaRPr b="1" sz="1800">
              <a:solidFill>
                <a:schemeClr val="lt1"/>
              </a:solidFill>
              <a:highlight>
                <a:schemeClr val="accent6"/>
              </a:highlight>
            </a:endParaRPr>
          </a:p>
        </p:txBody>
      </p:sp>
      <p:pic>
        <p:nvPicPr>
          <p:cNvPr id="307" name="Google Shape;307;p29"/>
          <p:cNvPicPr preferRelativeResize="0"/>
          <p:nvPr/>
        </p:nvPicPr>
        <p:blipFill>
          <a:blip r:embed="rId3">
            <a:alphaModFix/>
          </a:blip>
          <a:stretch>
            <a:fillRect/>
          </a:stretch>
        </p:blipFill>
        <p:spPr>
          <a:xfrm>
            <a:off x="2774451" y="610113"/>
            <a:ext cx="3595103" cy="1133625"/>
          </a:xfrm>
          <a:prstGeom prst="rect">
            <a:avLst/>
          </a:prstGeom>
          <a:noFill/>
          <a:ln>
            <a:noFill/>
          </a:ln>
        </p:spPr>
      </p:pic>
      <p:pic>
        <p:nvPicPr>
          <p:cNvPr id="308" name="Google Shape;308;p29"/>
          <p:cNvPicPr preferRelativeResize="0"/>
          <p:nvPr/>
        </p:nvPicPr>
        <p:blipFill>
          <a:blip r:embed="rId4">
            <a:alphaModFix/>
          </a:blip>
          <a:stretch>
            <a:fillRect/>
          </a:stretch>
        </p:blipFill>
        <p:spPr>
          <a:xfrm>
            <a:off x="2373826" y="1896120"/>
            <a:ext cx="4396351" cy="307795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p:nvPr/>
        </p:nvSpPr>
        <p:spPr>
          <a:xfrm>
            <a:off x="53575" y="30825"/>
            <a:ext cx="495062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(Fire Detection)</a:t>
            </a:r>
            <a:endParaRPr b="1" sz="1800">
              <a:solidFill>
                <a:schemeClr val="lt1"/>
              </a:solidFill>
            </a:endParaRPr>
          </a:p>
        </p:txBody>
      </p:sp>
      <p:pic>
        <p:nvPicPr>
          <p:cNvPr id="314" name="Google Shape;314;p30"/>
          <p:cNvPicPr preferRelativeResize="0"/>
          <p:nvPr/>
        </p:nvPicPr>
        <p:blipFill>
          <a:blip r:embed="rId3">
            <a:alphaModFix/>
          </a:blip>
          <a:stretch>
            <a:fillRect/>
          </a:stretch>
        </p:blipFill>
        <p:spPr>
          <a:xfrm>
            <a:off x="1445288" y="556750"/>
            <a:ext cx="6253433" cy="4380976"/>
          </a:xfrm>
          <a:prstGeom prst="rect">
            <a:avLst/>
          </a:prstGeom>
          <a:noFill/>
          <a:ln>
            <a:noFill/>
          </a:ln>
        </p:spPr>
      </p:pic>
      <p:sp>
        <p:nvSpPr>
          <p:cNvPr id="315" name="Google Shape;315;p30"/>
          <p:cNvSpPr txBox="1"/>
          <p:nvPr/>
        </p:nvSpPr>
        <p:spPr>
          <a:xfrm>
            <a:off x="0" y="4881000"/>
            <a:ext cx="9326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(IHristov, Georgi, et al. "Emerging methods for early detection of forest fires using unmanned aerial vehicles and lorawan sensor networks." 2018 28th EAEEIE Annual Conference (EAEEIE). IEEE, 2018.)</a:t>
            </a:r>
            <a:r>
              <a:rPr lang="en" sz="800"/>
              <a:t>  </a:t>
            </a:r>
            <a:endParaRPr sz="800">
              <a:solidFill>
                <a:srgbClr val="3C78D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p:nvPr/>
        </p:nvSpPr>
        <p:spPr>
          <a:xfrm>
            <a:off x="53575" y="30825"/>
            <a:ext cx="495062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(Warehouse Barcode Scanning)</a:t>
            </a:r>
            <a:endParaRPr b="1" sz="1800">
              <a:solidFill>
                <a:schemeClr val="lt1"/>
              </a:solidFill>
            </a:endParaRPr>
          </a:p>
        </p:txBody>
      </p:sp>
      <p:pic>
        <p:nvPicPr>
          <p:cNvPr id="321" name="Google Shape;321;p31"/>
          <p:cNvPicPr preferRelativeResize="0"/>
          <p:nvPr/>
        </p:nvPicPr>
        <p:blipFill>
          <a:blip r:embed="rId3">
            <a:alphaModFix/>
          </a:blip>
          <a:stretch>
            <a:fillRect/>
          </a:stretch>
        </p:blipFill>
        <p:spPr>
          <a:xfrm>
            <a:off x="1561125" y="2154750"/>
            <a:ext cx="6021725" cy="2752975"/>
          </a:xfrm>
          <a:prstGeom prst="rect">
            <a:avLst/>
          </a:prstGeom>
          <a:noFill/>
          <a:ln>
            <a:noFill/>
          </a:ln>
        </p:spPr>
      </p:pic>
      <p:pic>
        <p:nvPicPr>
          <p:cNvPr id="322" name="Google Shape;322;p31"/>
          <p:cNvPicPr preferRelativeResize="0"/>
          <p:nvPr/>
        </p:nvPicPr>
        <p:blipFill>
          <a:blip r:embed="rId4">
            <a:alphaModFix/>
          </a:blip>
          <a:stretch>
            <a:fillRect/>
          </a:stretch>
        </p:blipFill>
        <p:spPr>
          <a:xfrm>
            <a:off x="3375061" y="676587"/>
            <a:ext cx="2393875" cy="1259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996475" y="3804550"/>
            <a:ext cx="2764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Lato"/>
                <a:ea typeface="Lato"/>
                <a:cs typeface="Lato"/>
                <a:sym typeface="Lato"/>
              </a:rPr>
              <a:t>Global Agricultural Drones Market</a:t>
            </a:r>
            <a:endParaRPr b="1" sz="1200">
              <a:latin typeface="Lato"/>
              <a:ea typeface="Lato"/>
              <a:cs typeface="Lato"/>
              <a:sym typeface="Lato"/>
            </a:endParaRPr>
          </a:p>
        </p:txBody>
      </p:sp>
      <p:pic>
        <p:nvPicPr>
          <p:cNvPr id="62" name="Google Shape;62;p14"/>
          <p:cNvPicPr preferRelativeResize="0"/>
          <p:nvPr/>
        </p:nvPicPr>
        <p:blipFill>
          <a:blip r:embed="rId3">
            <a:alphaModFix/>
          </a:blip>
          <a:stretch>
            <a:fillRect/>
          </a:stretch>
        </p:blipFill>
        <p:spPr>
          <a:xfrm>
            <a:off x="396475" y="1219338"/>
            <a:ext cx="3964775" cy="2513274"/>
          </a:xfrm>
          <a:prstGeom prst="rect">
            <a:avLst/>
          </a:prstGeom>
          <a:noFill/>
          <a:ln>
            <a:noFill/>
          </a:ln>
        </p:spPr>
      </p:pic>
      <p:pic>
        <p:nvPicPr>
          <p:cNvPr id="63" name="Google Shape;63;p14"/>
          <p:cNvPicPr preferRelativeResize="0"/>
          <p:nvPr/>
        </p:nvPicPr>
        <p:blipFill>
          <a:blip r:embed="rId4">
            <a:alphaModFix/>
          </a:blip>
          <a:stretch>
            <a:fillRect/>
          </a:stretch>
        </p:blipFill>
        <p:spPr>
          <a:xfrm>
            <a:off x="4781725" y="1219350"/>
            <a:ext cx="3964776" cy="2513250"/>
          </a:xfrm>
          <a:prstGeom prst="rect">
            <a:avLst/>
          </a:prstGeom>
          <a:noFill/>
          <a:ln>
            <a:noFill/>
          </a:ln>
        </p:spPr>
      </p:pic>
      <p:sp>
        <p:nvSpPr>
          <p:cNvPr id="64" name="Google Shape;64;p14"/>
          <p:cNvSpPr/>
          <p:nvPr/>
        </p:nvSpPr>
        <p:spPr>
          <a:xfrm>
            <a:off x="5951400" y="1735925"/>
            <a:ext cx="1710600" cy="199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nvSpPr>
        <p:spPr>
          <a:xfrm>
            <a:off x="4550567" y="3804552"/>
            <a:ext cx="4427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Lato"/>
                <a:ea typeface="Lato"/>
                <a:cs typeface="Lato"/>
                <a:sym typeface="Lato"/>
              </a:rPr>
              <a:t>Predicted Value of Drones by Industry 2020</a:t>
            </a:r>
            <a:endParaRPr b="1" sz="1200">
              <a:latin typeface="Lato"/>
              <a:ea typeface="Lato"/>
              <a:cs typeface="Lato"/>
              <a:sym typeface="Lato"/>
            </a:endParaRPr>
          </a:p>
        </p:txBody>
      </p:sp>
      <p:sp>
        <p:nvSpPr>
          <p:cNvPr id="66" name="Google Shape;66;p14"/>
          <p:cNvSpPr txBox="1"/>
          <p:nvPr/>
        </p:nvSpPr>
        <p:spPr>
          <a:xfrm>
            <a:off x="5868000" y="4881000"/>
            <a:ext cx="3276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C78D8"/>
                </a:solidFill>
              </a:rPr>
              <a:t>(</a:t>
            </a:r>
            <a:r>
              <a:rPr lang="en" sz="800" u="sng">
                <a:solidFill>
                  <a:srgbClr val="3C78D8"/>
                </a:solidFill>
                <a:hlinkClick r:id="rId5">
                  <a:extLst>
                    <a:ext uri="{A12FA001-AC4F-418D-AE19-62706E023703}">
                      <ahyp:hlinkClr val="tx"/>
                    </a:ext>
                  </a:extLst>
                </a:hlinkClick>
              </a:rPr>
              <a:t>https://www.businessinsider.com/commercial-uav-market-analysis</a:t>
            </a:r>
            <a:r>
              <a:rPr lang="en" sz="800">
                <a:solidFill>
                  <a:srgbClr val="3C78D8"/>
                </a:solidFill>
              </a:rPr>
              <a:t>) </a:t>
            </a:r>
            <a:endParaRPr sz="800">
              <a:solidFill>
                <a:srgbClr val="3C78D8"/>
              </a:solidFill>
            </a:endParaRPr>
          </a:p>
        </p:txBody>
      </p:sp>
      <p:sp>
        <p:nvSpPr>
          <p:cNvPr id="67" name="Google Shape;67;p14"/>
          <p:cNvSpPr txBox="1"/>
          <p:nvPr/>
        </p:nvSpPr>
        <p:spPr>
          <a:xfrm>
            <a:off x="0" y="4881000"/>
            <a:ext cx="396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C78D8"/>
                </a:solidFill>
              </a:rPr>
              <a:t>(</a:t>
            </a:r>
            <a:r>
              <a:rPr lang="en" sz="800" u="sng">
                <a:solidFill>
                  <a:srgbClr val="3C78D8"/>
                </a:solidFill>
                <a:hlinkClick r:id="rId6">
                  <a:extLst>
                    <a:ext uri="{A12FA001-AC4F-418D-AE19-62706E023703}">
                      <ahyp:hlinkClr val="tx"/>
                    </a:ext>
                  </a:extLst>
                </a:hlinkClick>
              </a:rPr>
              <a:t>https://www.psmarketresearch.com/market-analysis/agricultural-drones-market</a:t>
            </a:r>
            <a:r>
              <a:rPr lang="en" sz="800">
                <a:solidFill>
                  <a:srgbClr val="3C78D8"/>
                </a:solidFill>
              </a:rPr>
              <a:t>) </a:t>
            </a:r>
            <a:endParaRPr sz="800">
              <a:solidFill>
                <a:srgbClr val="3C78D8"/>
              </a:solidFill>
            </a:endParaRPr>
          </a:p>
        </p:txBody>
      </p:sp>
      <p:sp>
        <p:nvSpPr>
          <p:cNvPr id="68" name="Google Shape;68;p14"/>
          <p:cNvSpPr/>
          <p:nvPr/>
        </p:nvSpPr>
        <p:spPr>
          <a:xfrm>
            <a:off x="53575" y="30825"/>
            <a:ext cx="4385750"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Market Growth &amp; Trend of Drone</a:t>
            </a:r>
            <a:r>
              <a:rPr b="1" lang="en" sz="1800">
                <a:solidFill>
                  <a:schemeClr val="lt1"/>
                </a:solidFill>
              </a:rPr>
              <a:t> </a:t>
            </a:r>
            <a:endParaRPr b="1" sz="1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p:nvPr/>
        </p:nvSpPr>
        <p:spPr>
          <a:xfrm>
            <a:off x="53575" y="30825"/>
            <a:ext cx="676157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(Warehouse Barcode Scanning) (Cont.)</a:t>
            </a:r>
            <a:endParaRPr b="1" sz="1800">
              <a:solidFill>
                <a:schemeClr val="lt1"/>
              </a:solidFill>
            </a:endParaRPr>
          </a:p>
        </p:txBody>
      </p:sp>
      <p:pic>
        <p:nvPicPr>
          <p:cNvPr descr="In a collaboration with tech innovator Verity, DSV is implementing an autonomous drone system to minimise disruption and improve the quality of its warehouse operations." id="328" name="Google Shape;328;p32" title="DSV improves warehouse operations with drone system">
            <a:hlinkClick r:id="rId3"/>
          </p:cNvPr>
          <p:cNvPicPr preferRelativeResize="0"/>
          <p:nvPr/>
        </p:nvPicPr>
        <p:blipFill>
          <a:blip r:embed="rId4">
            <a:alphaModFix/>
          </a:blip>
          <a:stretch>
            <a:fillRect/>
          </a:stretch>
        </p:blipFill>
        <p:spPr>
          <a:xfrm>
            <a:off x="2075263" y="889400"/>
            <a:ext cx="4993475" cy="3745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p:nvPr/>
        </p:nvSpPr>
        <p:spPr>
          <a:xfrm>
            <a:off x="53575" y="30825"/>
            <a:ext cx="4385750"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Other Use Cases of Drones</a:t>
            </a:r>
            <a:endParaRPr b="1" sz="1800">
              <a:solidFill>
                <a:schemeClr val="lt1"/>
              </a:solidFill>
            </a:endParaRPr>
          </a:p>
        </p:txBody>
      </p:sp>
      <p:pic>
        <p:nvPicPr>
          <p:cNvPr id="334" name="Google Shape;334;p33"/>
          <p:cNvPicPr preferRelativeResize="0"/>
          <p:nvPr/>
        </p:nvPicPr>
        <p:blipFill>
          <a:blip r:embed="rId3">
            <a:alphaModFix amt="95000"/>
          </a:blip>
          <a:stretch>
            <a:fillRect/>
          </a:stretch>
        </p:blipFill>
        <p:spPr>
          <a:xfrm>
            <a:off x="350013" y="737714"/>
            <a:ext cx="3706701" cy="1884950"/>
          </a:xfrm>
          <a:prstGeom prst="rect">
            <a:avLst/>
          </a:prstGeom>
          <a:noFill/>
          <a:ln>
            <a:noFill/>
          </a:ln>
        </p:spPr>
      </p:pic>
      <p:pic>
        <p:nvPicPr>
          <p:cNvPr id="335" name="Google Shape;335;p33"/>
          <p:cNvPicPr preferRelativeResize="0"/>
          <p:nvPr/>
        </p:nvPicPr>
        <p:blipFill>
          <a:blip r:embed="rId4">
            <a:alphaModFix/>
          </a:blip>
          <a:stretch>
            <a:fillRect/>
          </a:stretch>
        </p:blipFill>
        <p:spPr>
          <a:xfrm>
            <a:off x="5090663" y="737725"/>
            <a:ext cx="3703318" cy="1884949"/>
          </a:xfrm>
          <a:prstGeom prst="rect">
            <a:avLst/>
          </a:prstGeom>
          <a:noFill/>
          <a:ln>
            <a:noFill/>
          </a:ln>
        </p:spPr>
      </p:pic>
      <p:pic>
        <p:nvPicPr>
          <p:cNvPr id="336" name="Google Shape;336;p33"/>
          <p:cNvPicPr preferRelativeResize="0"/>
          <p:nvPr/>
        </p:nvPicPr>
        <p:blipFill>
          <a:blip r:embed="rId5">
            <a:alphaModFix/>
          </a:blip>
          <a:stretch>
            <a:fillRect/>
          </a:stretch>
        </p:blipFill>
        <p:spPr>
          <a:xfrm>
            <a:off x="350013" y="2902656"/>
            <a:ext cx="3706699" cy="1883663"/>
          </a:xfrm>
          <a:prstGeom prst="rect">
            <a:avLst/>
          </a:prstGeom>
          <a:noFill/>
          <a:ln>
            <a:noFill/>
          </a:ln>
        </p:spPr>
      </p:pic>
      <p:pic>
        <p:nvPicPr>
          <p:cNvPr id="337" name="Google Shape;337;p33"/>
          <p:cNvPicPr preferRelativeResize="0"/>
          <p:nvPr/>
        </p:nvPicPr>
        <p:blipFill>
          <a:blip r:embed="rId6">
            <a:alphaModFix/>
          </a:blip>
          <a:stretch>
            <a:fillRect/>
          </a:stretch>
        </p:blipFill>
        <p:spPr>
          <a:xfrm>
            <a:off x="5090663" y="2902661"/>
            <a:ext cx="3703321" cy="1883664"/>
          </a:xfrm>
          <a:prstGeom prst="rect">
            <a:avLst/>
          </a:prstGeom>
          <a:noFill/>
          <a:ln>
            <a:noFill/>
          </a:ln>
        </p:spPr>
      </p:pic>
      <p:sp>
        <p:nvSpPr>
          <p:cNvPr id="338" name="Google Shape;338;p33"/>
          <p:cNvSpPr/>
          <p:nvPr/>
        </p:nvSpPr>
        <p:spPr>
          <a:xfrm>
            <a:off x="2421725" y="2261000"/>
            <a:ext cx="1570700" cy="310750"/>
          </a:xfrm>
          <a:prstGeom prst="flowChartProcess">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Branch Pruning</a:t>
            </a:r>
            <a:endParaRPr b="1" sz="1100"/>
          </a:p>
        </p:txBody>
      </p:sp>
      <p:sp>
        <p:nvSpPr>
          <p:cNvPr id="339" name="Google Shape;339;p33"/>
          <p:cNvSpPr/>
          <p:nvPr/>
        </p:nvSpPr>
        <p:spPr>
          <a:xfrm>
            <a:off x="2421725" y="4428625"/>
            <a:ext cx="1570700" cy="310750"/>
          </a:xfrm>
          <a:prstGeom prst="flowChartProcess">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Patrol &amp; Surveillance</a:t>
            </a:r>
            <a:endParaRPr b="1" sz="1100"/>
          </a:p>
        </p:txBody>
      </p:sp>
      <p:sp>
        <p:nvSpPr>
          <p:cNvPr id="340" name="Google Shape;340;p33"/>
          <p:cNvSpPr/>
          <p:nvPr/>
        </p:nvSpPr>
        <p:spPr>
          <a:xfrm>
            <a:off x="7160425" y="2261000"/>
            <a:ext cx="1570700" cy="310750"/>
          </a:xfrm>
          <a:prstGeom prst="flowChartProcess">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Pollution Monitoring</a:t>
            </a:r>
            <a:endParaRPr b="1" sz="1100"/>
          </a:p>
        </p:txBody>
      </p:sp>
      <p:sp>
        <p:nvSpPr>
          <p:cNvPr id="341" name="Google Shape;341;p33"/>
          <p:cNvSpPr/>
          <p:nvPr/>
        </p:nvSpPr>
        <p:spPr>
          <a:xfrm>
            <a:off x="7160425" y="4428625"/>
            <a:ext cx="1570700" cy="310750"/>
          </a:xfrm>
          <a:prstGeom prst="flowChartProcess">
            <a:avLst/>
          </a:prstGeom>
          <a:solidFill>
            <a:srgbClr val="F3F3F3"/>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Detect Gas Leakage</a:t>
            </a:r>
            <a:endParaRPr b="1"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p:nvPr/>
        </p:nvSpPr>
        <p:spPr>
          <a:xfrm>
            <a:off x="4565225" y="3230250"/>
            <a:ext cx="3652200" cy="1170000"/>
          </a:xfrm>
          <a:prstGeom prst="round2DiagRect">
            <a:avLst>
              <a:gd fmla="val 16667" name="adj1"/>
              <a:gd fmla="val 0" name="adj2"/>
            </a:avLst>
          </a:prstGeom>
          <a:gradFill>
            <a:gsLst>
              <a:gs pos="0">
                <a:srgbClr val="C9DAF8"/>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4580725" y="1328600"/>
            <a:ext cx="3652200" cy="1170000"/>
          </a:xfrm>
          <a:prstGeom prst="round2DiagRect">
            <a:avLst>
              <a:gd fmla="val 16667" name="adj1"/>
              <a:gd fmla="val 0" name="adj2"/>
            </a:avLst>
          </a:prstGeom>
          <a:gradFill>
            <a:gsLst>
              <a:gs pos="0">
                <a:srgbClr val="EAD1DC"/>
              </a:gs>
              <a:gs pos="100000">
                <a:schemeClr val="l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53575" y="30825"/>
            <a:ext cx="4385750"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Conclusion</a:t>
            </a:r>
            <a:r>
              <a:rPr b="1" lang="en" sz="1800">
                <a:solidFill>
                  <a:schemeClr val="lt1"/>
                </a:solidFill>
              </a:rPr>
              <a:t> </a:t>
            </a:r>
            <a:endParaRPr b="1" sz="1800">
              <a:solidFill>
                <a:schemeClr val="lt1"/>
              </a:solidFill>
            </a:endParaRPr>
          </a:p>
        </p:txBody>
      </p:sp>
      <p:pic>
        <p:nvPicPr>
          <p:cNvPr id="349" name="Google Shape;349;p34"/>
          <p:cNvPicPr preferRelativeResize="0"/>
          <p:nvPr/>
        </p:nvPicPr>
        <p:blipFill>
          <a:blip r:embed="rId3">
            <a:alphaModFix/>
          </a:blip>
          <a:stretch>
            <a:fillRect/>
          </a:stretch>
        </p:blipFill>
        <p:spPr>
          <a:xfrm>
            <a:off x="6056252" y="3422063"/>
            <a:ext cx="786385" cy="786385"/>
          </a:xfrm>
          <a:prstGeom prst="rect">
            <a:avLst/>
          </a:prstGeom>
          <a:noFill/>
          <a:ln>
            <a:noFill/>
          </a:ln>
        </p:spPr>
      </p:pic>
      <p:pic>
        <p:nvPicPr>
          <p:cNvPr id="350" name="Google Shape;350;p34"/>
          <p:cNvPicPr preferRelativeResize="0"/>
          <p:nvPr/>
        </p:nvPicPr>
        <p:blipFill>
          <a:blip r:embed="rId4">
            <a:alphaModFix/>
          </a:blip>
          <a:stretch>
            <a:fillRect/>
          </a:stretch>
        </p:blipFill>
        <p:spPr>
          <a:xfrm>
            <a:off x="4871162" y="3422061"/>
            <a:ext cx="786384" cy="786384"/>
          </a:xfrm>
          <a:prstGeom prst="rect">
            <a:avLst/>
          </a:prstGeom>
          <a:noFill/>
          <a:ln>
            <a:noFill/>
          </a:ln>
        </p:spPr>
      </p:pic>
      <p:pic>
        <p:nvPicPr>
          <p:cNvPr id="351" name="Google Shape;351;p34"/>
          <p:cNvPicPr preferRelativeResize="0"/>
          <p:nvPr/>
        </p:nvPicPr>
        <p:blipFill>
          <a:blip r:embed="rId5">
            <a:alphaModFix/>
          </a:blip>
          <a:stretch>
            <a:fillRect/>
          </a:stretch>
        </p:blipFill>
        <p:spPr>
          <a:xfrm>
            <a:off x="7180003" y="3422061"/>
            <a:ext cx="786384" cy="786384"/>
          </a:xfrm>
          <a:prstGeom prst="rect">
            <a:avLst/>
          </a:prstGeom>
          <a:noFill/>
          <a:ln>
            <a:noFill/>
          </a:ln>
        </p:spPr>
      </p:pic>
      <p:pic>
        <p:nvPicPr>
          <p:cNvPr id="352" name="Google Shape;352;p34"/>
          <p:cNvPicPr preferRelativeResize="0"/>
          <p:nvPr/>
        </p:nvPicPr>
        <p:blipFill>
          <a:blip r:embed="rId6">
            <a:alphaModFix/>
          </a:blip>
          <a:stretch>
            <a:fillRect/>
          </a:stretch>
        </p:blipFill>
        <p:spPr>
          <a:xfrm>
            <a:off x="5983944" y="1499800"/>
            <a:ext cx="828117" cy="827357"/>
          </a:xfrm>
          <a:prstGeom prst="rect">
            <a:avLst/>
          </a:prstGeom>
          <a:noFill/>
          <a:ln>
            <a:noFill/>
          </a:ln>
        </p:spPr>
      </p:pic>
      <p:pic>
        <p:nvPicPr>
          <p:cNvPr id="353" name="Google Shape;353;p34"/>
          <p:cNvPicPr preferRelativeResize="0"/>
          <p:nvPr/>
        </p:nvPicPr>
        <p:blipFill>
          <a:blip r:embed="rId7">
            <a:alphaModFix/>
          </a:blip>
          <a:stretch>
            <a:fillRect/>
          </a:stretch>
        </p:blipFill>
        <p:spPr>
          <a:xfrm>
            <a:off x="4879573" y="1497426"/>
            <a:ext cx="828394" cy="832107"/>
          </a:xfrm>
          <a:prstGeom prst="rect">
            <a:avLst/>
          </a:prstGeom>
          <a:noFill/>
          <a:ln>
            <a:noFill/>
          </a:ln>
        </p:spPr>
      </p:pic>
      <p:pic>
        <p:nvPicPr>
          <p:cNvPr id="354" name="Google Shape;354;p34"/>
          <p:cNvPicPr preferRelativeResize="0"/>
          <p:nvPr/>
        </p:nvPicPr>
        <p:blipFill>
          <a:blip r:embed="rId8">
            <a:alphaModFix/>
          </a:blip>
          <a:stretch>
            <a:fillRect/>
          </a:stretch>
        </p:blipFill>
        <p:spPr>
          <a:xfrm>
            <a:off x="7088036" y="1518474"/>
            <a:ext cx="790041" cy="790016"/>
          </a:xfrm>
          <a:prstGeom prst="rect">
            <a:avLst/>
          </a:prstGeom>
          <a:noFill/>
          <a:ln>
            <a:noFill/>
          </a:ln>
        </p:spPr>
      </p:pic>
      <p:sp>
        <p:nvSpPr>
          <p:cNvPr id="355" name="Google Shape;355;p34"/>
          <p:cNvSpPr txBox="1"/>
          <p:nvPr/>
        </p:nvSpPr>
        <p:spPr>
          <a:xfrm>
            <a:off x="4565238" y="2798325"/>
            <a:ext cx="24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A4C2F4"/>
                </a:solidFill>
                <a:latin typeface="Oswald"/>
                <a:ea typeface="Oswald"/>
                <a:cs typeface="Oswald"/>
                <a:sym typeface="Oswald"/>
              </a:rPr>
              <a:t>BENEFITS</a:t>
            </a:r>
            <a:endParaRPr b="1">
              <a:solidFill>
                <a:srgbClr val="A4C2F4"/>
              </a:solidFill>
              <a:latin typeface="Oswald"/>
              <a:ea typeface="Oswald"/>
              <a:cs typeface="Oswald"/>
              <a:sym typeface="Oswald"/>
            </a:endParaRPr>
          </a:p>
        </p:txBody>
      </p:sp>
      <p:sp>
        <p:nvSpPr>
          <p:cNvPr id="356" name="Google Shape;356;p34"/>
          <p:cNvSpPr txBox="1"/>
          <p:nvPr/>
        </p:nvSpPr>
        <p:spPr>
          <a:xfrm>
            <a:off x="4580738" y="928400"/>
            <a:ext cx="24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D5A6BD"/>
                </a:solidFill>
                <a:latin typeface="Oswald"/>
                <a:ea typeface="Oswald"/>
                <a:cs typeface="Oswald"/>
                <a:sym typeface="Oswald"/>
              </a:rPr>
              <a:t>APPLICATION</a:t>
            </a:r>
            <a:endParaRPr b="1">
              <a:solidFill>
                <a:srgbClr val="D5A6BD"/>
              </a:solidFill>
              <a:latin typeface="Oswald"/>
              <a:ea typeface="Oswald"/>
              <a:cs typeface="Oswald"/>
              <a:sym typeface="Oswald"/>
            </a:endParaRPr>
          </a:p>
        </p:txBody>
      </p:sp>
      <p:pic>
        <p:nvPicPr>
          <p:cNvPr id="357" name="Google Shape;357;p34"/>
          <p:cNvPicPr preferRelativeResize="0"/>
          <p:nvPr/>
        </p:nvPicPr>
        <p:blipFill>
          <a:blip r:embed="rId9">
            <a:alphaModFix/>
          </a:blip>
          <a:stretch>
            <a:fillRect/>
          </a:stretch>
        </p:blipFill>
        <p:spPr>
          <a:xfrm>
            <a:off x="911087" y="1497437"/>
            <a:ext cx="2588426" cy="2588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p:nvPr/>
        </p:nvSpPr>
        <p:spPr>
          <a:xfrm>
            <a:off x="2739599" y="742350"/>
            <a:ext cx="3664800" cy="3658800"/>
          </a:xfrm>
          <a:prstGeom prst="ellipse">
            <a:avLst/>
          </a:prstGeom>
          <a:noFill/>
          <a:ln cap="flat" cmpd="sng" w="2857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nvSpPr>
        <p:spPr>
          <a:xfrm>
            <a:off x="3543200" y="2068513"/>
            <a:ext cx="2034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6AA84F"/>
                </a:solidFill>
                <a:latin typeface="Trebuchet MS"/>
                <a:ea typeface="Trebuchet MS"/>
                <a:cs typeface="Trebuchet MS"/>
                <a:sym typeface="Trebuchet MS"/>
              </a:rPr>
              <a:t>Applications of Drones in Agriculture</a:t>
            </a:r>
            <a:endParaRPr sz="1800">
              <a:solidFill>
                <a:srgbClr val="6AA84F"/>
              </a:solidFill>
              <a:latin typeface="Trebuchet MS"/>
              <a:ea typeface="Trebuchet MS"/>
              <a:cs typeface="Trebuchet MS"/>
              <a:sym typeface="Trebuchet MS"/>
            </a:endParaRPr>
          </a:p>
        </p:txBody>
      </p:sp>
      <p:sp>
        <p:nvSpPr>
          <p:cNvPr id="75" name="Google Shape;75;p15"/>
          <p:cNvSpPr/>
          <p:nvPr/>
        </p:nvSpPr>
        <p:spPr>
          <a:xfrm>
            <a:off x="2201550" y="2302325"/>
            <a:ext cx="1109700" cy="57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4186672" y="3990473"/>
            <a:ext cx="972000" cy="83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6079675" y="2114950"/>
            <a:ext cx="770700" cy="79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5730186" y="3300188"/>
            <a:ext cx="843000" cy="77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2819978" y="3266547"/>
            <a:ext cx="843000" cy="83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2829150" y="806025"/>
            <a:ext cx="843000" cy="79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267900" y="750100"/>
            <a:ext cx="1853700" cy="133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5475675" y="912000"/>
            <a:ext cx="770700" cy="73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53575" y="30825"/>
            <a:ext cx="4385750"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Applications of Drones in Agriculture</a:t>
            </a:r>
            <a:r>
              <a:rPr b="1" lang="en" sz="1800">
                <a:solidFill>
                  <a:schemeClr val="lt1"/>
                </a:solidFill>
              </a:rPr>
              <a:t> </a:t>
            </a:r>
            <a:endParaRPr b="1" sz="1800">
              <a:solidFill>
                <a:schemeClr val="lt1"/>
              </a:solidFill>
            </a:endParaRPr>
          </a:p>
        </p:txBody>
      </p:sp>
      <p:sp>
        <p:nvSpPr>
          <p:cNvPr id="84" name="Google Shape;84;p15"/>
          <p:cNvSpPr txBox="1"/>
          <p:nvPr>
            <p:ph type="title"/>
          </p:nvPr>
        </p:nvSpPr>
        <p:spPr>
          <a:xfrm>
            <a:off x="166938" y="2381975"/>
            <a:ext cx="2034600" cy="42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200"/>
              <a:t>Soil &amp; Field Analysis</a:t>
            </a:r>
            <a:endParaRPr b="1" sz="1200"/>
          </a:p>
        </p:txBody>
      </p:sp>
      <p:sp>
        <p:nvSpPr>
          <p:cNvPr id="85" name="Google Shape;85;p15"/>
          <p:cNvSpPr txBox="1"/>
          <p:nvPr>
            <p:ph idx="4294967295" type="ctrTitle"/>
          </p:nvPr>
        </p:nvSpPr>
        <p:spPr>
          <a:xfrm>
            <a:off x="3896575" y="4747075"/>
            <a:ext cx="1552200" cy="31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t>Planting</a:t>
            </a:r>
            <a:endParaRPr b="1" sz="1200"/>
          </a:p>
        </p:txBody>
      </p:sp>
      <p:sp>
        <p:nvSpPr>
          <p:cNvPr id="86" name="Google Shape;86;p15"/>
          <p:cNvSpPr txBox="1"/>
          <p:nvPr>
            <p:ph idx="4294967295" type="ctrTitle"/>
          </p:nvPr>
        </p:nvSpPr>
        <p:spPr>
          <a:xfrm>
            <a:off x="700963" y="3552463"/>
            <a:ext cx="2034600" cy="42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200"/>
              <a:t>Crop Monitoring</a:t>
            </a:r>
            <a:endParaRPr b="1" sz="1200"/>
          </a:p>
        </p:txBody>
      </p:sp>
      <p:pic>
        <p:nvPicPr>
          <p:cNvPr id="87" name="Google Shape;87;p15"/>
          <p:cNvPicPr preferRelativeResize="0"/>
          <p:nvPr/>
        </p:nvPicPr>
        <p:blipFill>
          <a:blip r:embed="rId3">
            <a:alphaModFix/>
          </a:blip>
          <a:stretch>
            <a:fillRect/>
          </a:stretch>
        </p:blipFill>
        <p:spPr>
          <a:xfrm>
            <a:off x="2819937" y="3349550"/>
            <a:ext cx="843124" cy="666774"/>
          </a:xfrm>
          <a:prstGeom prst="rect">
            <a:avLst/>
          </a:prstGeom>
          <a:noFill/>
          <a:ln>
            <a:noFill/>
          </a:ln>
        </p:spPr>
      </p:pic>
      <p:pic>
        <p:nvPicPr>
          <p:cNvPr id="88" name="Google Shape;88;p15"/>
          <p:cNvPicPr preferRelativeResize="0"/>
          <p:nvPr/>
        </p:nvPicPr>
        <p:blipFill>
          <a:blip r:embed="rId4">
            <a:alphaModFix/>
          </a:blip>
          <a:stretch>
            <a:fillRect/>
          </a:stretch>
        </p:blipFill>
        <p:spPr>
          <a:xfrm>
            <a:off x="2865301" y="857894"/>
            <a:ext cx="770701" cy="693680"/>
          </a:xfrm>
          <a:prstGeom prst="rect">
            <a:avLst/>
          </a:prstGeom>
          <a:noFill/>
          <a:ln>
            <a:noFill/>
          </a:ln>
        </p:spPr>
      </p:pic>
      <p:pic>
        <p:nvPicPr>
          <p:cNvPr id="89" name="Google Shape;89;p15"/>
          <p:cNvPicPr preferRelativeResize="0"/>
          <p:nvPr/>
        </p:nvPicPr>
        <p:blipFill>
          <a:blip r:embed="rId5">
            <a:alphaModFix/>
          </a:blip>
          <a:stretch>
            <a:fillRect/>
          </a:stretch>
        </p:blipFill>
        <p:spPr>
          <a:xfrm>
            <a:off x="4308999" y="4056849"/>
            <a:ext cx="727351" cy="700057"/>
          </a:xfrm>
          <a:prstGeom prst="rect">
            <a:avLst/>
          </a:prstGeom>
          <a:noFill/>
          <a:ln>
            <a:noFill/>
          </a:ln>
        </p:spPr>
      </p:pic>
      <p:pic>
        <p:nvPicPr>
          <p:cNvPr id="90" name="Google Shape;90;p15"/>
          <p:cNvPicPr preferRelativeResize="0"/>
          <p:nvPr/>
        </p:nvPicPr>
        <p:blipFill>
          <a:blip r:embed="rId6">
            <a:alphaModFix/>
          </a:blip>
          <a:stretch>
            <a:fillRect/>
          </a:stretch>
        </p:blipFill>
        <p:spPr>
          <a:xfrm>
            <a:off x="2226871" y="2183962"/>
            <a:ext cx="1034325" cy="712125"/>
          </a:xfrm>
          <a:prstGeom prst="rect">
            <a:avLst/>
          </a:prstGeom>
          <a:noFill/>
          <a:ln>
            <a:noFill/>
          </a:ln>
        </p:spPr>
      </p:pic>
      <p:sp>
        <p:nvSpPr>
          <p:cNvPr id="91" name="Google Shape;91;p15"/>
          <p:cNvSpPr txBox="1"/>
          <p:nvPr>
            <p:ph type="title"/>
          </p:nvPr>
        </p:nvSpPr>
        <p:spPr>
          <a:xfrm>
            <a:off x="800275" y="1047999"/>
            <a:ext cx="2034600" cy="42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200"/>
              <a:t>Crop Spraying</a:t>
            </a:r>
            <a:endParaRPr b="1" sz="1200"/>
          </a:p>
        </p:txBody>
      </p:sp>
      <p:pic>
        <p:nvPicPr>
          <p:cNvPr id="92" name="Google Shape;92;p15"/>
          <p:cNvPicPr preferRelativeResize="0"/>
          <p:nvPr/>
        </p:nvPicPr>
        <p:blipFill>
          <a:blip r:embed="rId7">
            <a:alphaModFix/>
          </a:blip>
          <a:stretch>
            <a:fillRect/>
          </a:stretch>
        </p:blipFill>
        <p:spPr>
          <a:xfrm>
            <a:off x="5882500" y="3356338"/>
            <a:ext cx="538371" cy="666775"/>
          </a:xfrm>
          <a:prstGeom prst="rect">
            <a:avLst/>
          </a:prstGeom>
          <a:noFill/>
          <a:ln>
            <a:noFill/>
          </a:ln>
        </p:spPr>
      </p:pic>
      <p:pic>
        <p:nvPicPr>
          <p:cNvPr id="93" name="Google Shape;93;p15"/>
          <p:cNvPicPr preferRelativeResize="0"/>
          <p:nvPr/>
        </p:nvPicPr>
        <p:blipFill>
          <a:blip r:embed="rId8">
            <a:alphaModFix/>
          </a:blip>
          <a:stretch>
            <a:fillRect/>
          </a:stretch>
        </p:blipFill>
        <p:spPr>
          <a:xfrm>
            <a:off x="5519277" y="891944"/>
            <a:ext cx="727350" cy="739005"/>
          </a:xfrm>
          <a:prstGeom prst="rect">
            <a:avLst/>
          </a:prstGeom>
          <a:noFill/>
          <a:ln>
            <a:noFill/>
          </a:ln>
        </p:spPr>
      </p:pic>
      <p:pic>
        <p:nvPicPr>
          <p:cNvPr id="94" name="Google Shape;94;p15"/>
          <p:cNvPicPr preferRelativeResize="0"/>
          <p:nvPr/>
        </p:nvPicPr>
        <p:blipFill>
          <a:blip r:embed="rId9">
            <a:alphaModFix/>
          </a:blip>
          <a:stretch>
            <a:fillRect/>
          </a:stretch>
        </p:blipFill>
        <p:spPr>
          <a:xfrm>
            <a:off x="6079675" y="2139825"/>
            <a:ext cx="770700" cy="664162"/>
          </a:xfrm>
          <a:prstGeom prst="rect">
            <a:avLst/>
          </a:prstGeom>
          <a:noFill/>
          <a:ln>
            <a:noFill/>
          </a:ln>
        </p:spPr>
      </p:pic>
      <p:sp>
        <p:nvSpPr>
          <p:cNvPr id="95" name="Google Shape;95;p15"/>
          <p:cNvSpPr txBox="1"/>
          <p:nvPr>
            <p:ph type="title"/>
          </p:nvPr>
        </p:nvSpPr>
        <p:spPr>
          <a:xfrm>
            <a:off x="6246613" y="1048000"/>
            <a:ext cx="2034600" cy="4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Irrigation</a:t>
            </a:r>
            <a:endParaRPr b="1" sz="1200"/>
          </a:p>
        </p:txBody>
      </p:sp>
      <p:sp>
        <p:nvSpPr>
          <p:cNvPr id="96" name="Google Shape;96;p15"/>
          <p:cNvSpPr txBox="1"/>
          <p:nvPr>
            <p:ph idx="4294967295" type="ctrTitle"/>
          </p:nvPr>
        </p:nvSpPr>
        <p:spPr>
          <a:xfrm>
            <a:off x="6506575" y="3476275"/>
            <a:ext cx="2034600" cy="4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Crop </a:t>
            </a:r>
            <a:r>
              <a:rPr b="1" lang="en" sz="1200"/>
              <a:t>Insurance</a:t>
            </a:r>
            <a:endParaRPr b="1" sz="1200"/>
          </a:p>
        </p:txBody>
      </p:sp>
      <p:sp>
        <p:nvSpPr>
          <p:cNvPr id="97" name="Google Shape;97;p15"/>
          <p:cNvSpPr txBox="1"/>
          <p:nvPr>
            <p:ph idx="4294967295" type="ctrTitle"/>
          </p:nvPr>
        </p:nvSpPr>
        <p:spPr>
          <a:xfrm>
            <a:off x="6850370" y="2381975"/>
            <a:ext cx="1194600" cy="4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Geofencing</a:t>
            </a:r>
            <a:endParaRPr b="1"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p:nvPr/>
        </p:nvSpPr>
        <p:spPr>
          <a:xfrm>
            <a:off x="2739599" y="742350"/>
            <a:ext cx="3664800" cy="3658800"/>
          </a:xfrm>
          <a:prstGeom prst="ellipse">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03" name="Google Shape;103;p16"/>
          <p:cNvSpPr/>
          <p:nvPr/>
        </p:nvSpPr>
        <p:spPr>
          <a:xfrm>
            <a:off x="5432547" y="899436"/>
            <a:ext cx="972000" cy="83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2765847" y="913423"/>
            <a:ext cx="972000" cy="83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2378872" y="2779361"/>
            <a:ext cx="972000" cy="83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5781472" y="2779361"/>
            <a:ext cx="972000" cy="83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4085997" y="3906273"/>
            <a:ext cx="972000" cy="83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267900" y="750100"/>
            <a:ext cx="1853700" cy="133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nvSpPr>
        <p:spPr>
          <a:xfrm>
            <a:off x="3543200" y="2068513"/>
            <a:ext cx="2034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6D9EEB"/>
                </a:solidFill>
                <a:latin typeface="Trebuchet MS"/>
                <a:ea typeface="Trebuchet MS"/>
                <a:cs typeface="Trebuchet MS"/>
                <a:sym typeface="Trebuchet MS"/>
              </a:rPr>
              <a:t>Applications of Drones in Forestry</a:t>
            </a:r>
            <a:endParaRPr sz="1800">
              <a:solidFill>
                <a:srgbClr val="6D9EEB"/>
              </a:solidFill>
              <a:latin typeface="Trebuchet MS"/>
              <a:ea typeface="Trebuchet MS"/>
              <a:cs typeface="Trebuchet MS"/>
              <a:sym typeface="Trebuchet MS"/>
            </a:endParaRPr>
          </a:p>
        </p:txBody>
      </p:sp>
      <p:sp>
        <p:nvSpPr>
          <p:cNvPr id="110" name="Google Shape;110;p16"/>
          <p:cNvSpPr txBox="1"/>
          <p:nvPr>
            <p:ph type="title"/>
          </p:nvPr>
        </p:nvSpPr>
        <p:spPr>
          <a:xfrm>
            <a:off x="985800" y="1053825"/>
            <a:ext cx="1753800" cy="55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200"/>
              <a:t>Mapping Forests and Biodiversity</a:t>
            </a:r>
            <a:endParaRPr b="1" sz="1200"/>
          </a:p>
        </p:txBody>
      </p:sp>
      <p:sp>
        <p:nvSpPr>
          <p:cNvPr id="111" name="Google Shape;111;p16"/>
          <p:cNvSpPr txBox="1"/>
          <p:nvPr>
            <p:ph idx="4294967295" type="ctrTitle"/>
          </p:nvPr>
        </p:nvSpPr>
        <p:spPr>
          <a:xfrm>
            <a:off x="6404550" y="1053825"/>
            <a:ext cx="1590600" cy="5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Mapping Canopy Gaps &amp; Height</a:t>
            </a:r>
            <a:endParaRPr b="1" sz="1200"/>
          </a:p>
        </p:txBody>
      </p:sp>
      <p:sp>
        <p:nvSpPr>
          <p:cNvPr id="112" name="Google Shape;112;p16"/>
          <p:cNvSpPr txBox="1"/>
          <p:nvPr>
            <p:ph idx="4294967295" type="ctrTitle"/>
          </p:nvPr>
        </p:nvSpPr>
        <p:spPr>
          <a:xfrm>
            <a:off x="3638400" y="4685775"/>
            <a:ext cx="18672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t>Forest Fire Fighting</a:t>
            </a:r>
            <a:r>
              <a:rPr b="1" lang="en" sz="1200"/>
              <a:t> </a:t>
            </a:r>
            <a:endParaRPr b="1" sz="1200"/>
          </a:p>
        </p:txBody>
      </p:sp>
      <p:pic>
        <p:nvPicPr>
          <p:cNvPr id="113" name="Google Shape;113;p16"/>
          <p:cNvPicPr preferRelativeResize="0"/>
          <p:nvPr/>
        </p:nvPicPr>
        <p:blipFill>
          <a:blip r:embed="rId3">
            <a:alphaModFix/>
          </a:blip>
          <a:stretch>
            <a:fillRect/>
          </a:stretch>
        </p:blipFill>
        <p:spPr>
          <a:xfrm>
            <a:off x="2825325" y="997422"/>
            <a:ext cx="853050" cy="636816"/>
          </a:xfrm>
          <a:prstGeom prst="rect">
            <a:avLst/>
          </a:prstGeom>
          <a:noFill/>
          <a:ln>
            <a:noFill/>
          </a:ln>
        </p:spPr>
      </p:pic>
      <p:pic>
        <p:nvPicPr>
          <p:cNvPr id="114" name="Google Shape;114;p16"/>
          <p:cNvPicPr preferRelativeResize="0"/>
          <p:nvPr/>
        </p:nvPicPr>
        <p:blipFill>
          <a:blip r:embed="rId4">
            <a:alphaModFix/>
          </a:blip>
          <a:stretch>
            <a:fillRect/>
          </a:stretch>
        </p:blipFill>
        <p:spPr>
          <a:xfrm>
            <a:off x="4145475" y="3957147"/>
            <a:ext cx="853050" cy="731066"/>
          </a:xfrm>
          <a:prstGeom prst="rect">
            <a:avLst/>
          </a:prstGeom>
          <a:noFill/>
          <a:ln>
            <a:noFill/>
          </a:ln>
        </p:spPr>
      </p:pic>
      <p:pic>
        <p:nvPicPr>
          <p:cNvPr id="115" name="Google Shape;115;p16"/>
          <p:cNvPicPr preferRelativeResize="0"/>
          <p:nvPr/>
        </p:nvPicPr>
        <p:blipFill>
          <a:blip r:embed="rId5">
            <a:alphaModFix/>
          </a:blip>
          <a:stretch>
            <a:fillRect/>
          </a:stretch>
        </p:blipFill>
        <p:spPr>
          <a:xfrm>
            <a:off x="5432707" y="978034"/>
            <a:ext cx="971682" cy="675605"/>
          </a:xfrm>
          <a:prstGeom prst="rect">
            <a:avLst/>
          </a:prstGeom>
          <a:noFill/>
          <a:ln>
            <a:noFill/>
          </a:ln>
        </p:spPr>
      </p:pic>
      <p:sp>
        <p:nvSpPr>
          <p:cNvPr id="116" name="Google Shape;116;p16"/>
          <p:cNvSpPr/>
          <p:nvPr/>
        </p:nvSpPr>
        <p:spPr>
          <a:xfrm>
            <a:off x="53575" y="30825"/>
            <a:ext cx="4385750"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Applications of Drones in Forestry</a:t>
            </a:r>
            <a:r>
              <a:rPr b="1" lang="en" sz="1800">
                <a:solidFill>
                  <a:schemeClr val="lt1"/>
                </a:solidFill>
              </a:rPr>
              <a:t> </a:t>
            </a:r>
            <a:endParaRPr b="1" sz="1800">
              <a:solidFill>
                <a:schemeClr val="lt1"/>
              </a:solidFill>
            </a:endParaRPr>
          </a:p>
        </p:txBody>
      </p:sp>
      <p:pic>
        <p:nvPicPr>
          <p:cNvPr id="117" name="Google Shape;117;p16"/>
          <p:cNvPicPr preferRelativeResize="0"/>
          <p:nvPr/>
        </p:nvPicPr>
        <p:blipFill>
          <a:blip r:embed="rId6">
            <a:alphaModFix/>
          </a:blip>
          <a:stretch>
            <a:fillRect/>
          </a:stretch>
        </p:blipFill>
        <p:spPr>
          <a:xfrm>
            <a:off x="5966652" y="2877358"/>
            <a:ext cx="601636" cy="636816"/>
          </a:xfrm>
          <a:prstGeom prst="rect">
            <a:avLst/>
          </a:prstGeom>
          <a:noFill/>
          <a:ln>
            <a:noFill/>
          </a:ln>
        </p:spPr>
      </p:pic>
      <p:pic>
        <p:nvPicPr>
          <p:cNvPr id="118" name="Google Shape;118;p16"/>
          <p:cNvPicPr preferRelativeResize="0"/>
          <p:nvPr/>
        </p:nvPicPr>
        <p:blipFill>
          <a:blip r:embed="rId7">
            <a:alphaModFix/>
          </a:blip>
          <a:stretch>
            <a:fillRect/>
          </a:stretch>
        </p:blipFill>
        <p:spPr>
          <a:xfrm>
            <a:off x="2575388" y="2857958"/>
            <a:ext cx="578954" cy="675604"/>
          </a:xfrm>
          <a:prstGeom prst="rect">
            <a:avLst/>
          </a:prstGeom>
          <a:noFill/>
          <a:ln>
            <a:noFill/>
          </a:ln>
        </p:spPr>
      </p:pic>
      <p:sp>
        <p:nvSpPr>
          <p:cNvPr id="119" name="Google Shape;119;p16"/>
          <p:cNvSpPr txBox="1"/>
          <p:nvPr>
            <p:ph type="title"/>
          </p:nvPr>
        </p:nvSpPr>
        <p:spPr>
          <a:xfrm>
            <a:off x="53575" y="3009150"/>
            <a:ext cx="2485200" cy="37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200"/>
              <a:t>Tree Disease Detection</a:t>
            </a:r>
            <a:endParaRPr b="1" sz="1200"/>
          </a:p>
        </p:txBody>
      </p:sp>
      <p:sp>
        <p:nvSpPr>
          <p:cNvPr id="120" name="Google Shape;120;p16"/>
          <p:cNvSpPr txBox="1"/>
          <p:nvPr>
            <p:ph type="title"/>
          </p:nvPr>
        </p:nvSpPr>
        <p:spPr>
          <a:xfrm>
            <a:off x="6658800" y="3009150"/>
            <a:ext cx="1699500" cy="3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t>Wildlife Monitoring</a:t>
            </a:r>
            <a:endParaRPr b="1"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graphicFrame>
        <p:nvGraphicFramePr>
          <p:cNvPr id="125" name="Google Shape;125;p17"/>
          <p:cNvGraphicFramePr/>
          <p:nvPr/>
        </p:nvGraphicFramePr>
        <p:xfrm>
          <a:off x="349188" y="734013"/>
          <a:ext cx="3000000" cy="3000000"/>
        </p:xfrm>
        <a:graphic>
          <a:graphicData uri="http://schemas.openxmlformats.org/drawingml/2006/table">
            <a:tbl>
              <a:tblPr>
                <a:noFill/>
                <a:tableStyleId>{3DB39A82-6791-4965-A868-83EC88D396CD}</a:tableStyleId>
              </a:tblPr>
              <a:tblGrid>
                <a:gridCol w="2280825"/>
                <a:gridCol w="899075"/>
                <a:gridCol w="5265725"/>
              </a:tblGrid>
              <a:tr h="396200">
                <a:tc>
                  <a:txBody>
                    <a:bodyPr/>
                    <a:lstStyle/>
                    <a:p>
                      <a:pPr indent="0" lvl="0" marL="0" rtl="0" algn="l">
                        <a:spcBef>
                          <a:spcPts val="0"/>
                        </a:spcBef>
                        <a:spcAft>
                          <a:spcPts val="0"/>
                        </a:spcAft>
                        <a:buNone/>
                      </a:pPr>
                      <a:r>
                        <a:rPr b="1" lang="en" sz="1200">
                          <a:solidFill>
                            <a:schemeClr val="lt1"/>
                          </a:solidFill>
                        </a:rPr>
                        <a:t>Startup</a:t>
                      </a:r>
                      <a:endParaRPr b="1" sz="1200">
                        <a:solidFill>
                          <a:schemeClr val="lt1"/>
                        </a:solidFill>
                      </a:endParaRPr>
                    </a:p>
                  </a:txBody>
                  <a:tcPr marT="91425" marB="91425" marR="91425" marL="91425">
                    <a:lnL cap="flat" cmpd="sng" w="9525">
                      <a:solidFill>
                        <a:srgbClr val="B6D7A8"/>
                      </a:solidFill>
                      <a:prstDash val="solid"/>
                      <a:round/>
                      <a:headEnd len="sm" w="sm" type="none"/>
                      <a:tailEnd len="sm" w="sm" type="none"/>
                    </a:lnL>
                    <a:lnR cap="flat" cmpd="sng" w="9525">
                      <a:solidFill>
                        <a:srgbClr val="B6D7A8"/>
                      </a:solidFill>
                      <a:prstDash val="solid"/>
                      <a:round/>
                      <a:headEnd len="sm" w="sm" type="none"/>
                      <a:tailEnd len="sm" w="sm" type="none"/>
                    </a:lnR>
                    <a:lnT cap="flat" cmpd="sng" w="9525">
                      <a:solidFill>
                        <a:srgbClr val="B6D7A8"/>
                      </a:solidFill>
                      <a:prstDash val="solid"/>
                      <a:round/>
                      <a:headEnd len="sm" w="sm" type="none"/>
                      <a:tailEnd len="sm" w="sm" type="none"/>
                    </a:lnT>
                    <a:lnB cap="flat" cmpd="sng" w="9525">
                      <a:solidFill>
                        <a:srgbClr val="B6D7A8"/>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b="1" lang="en" sz="1200">
                          <a:solidFill>
                            <a:schemeClr val="lt1"/>
                          </a:solidFill>
                        </a:rPr>
                        <a:t>Country</a:t>
                      </a:r>
                      <a:endParaRPr b="1" sz="1200">
                        <a:solidFill>
                          <a:schemeClr val="lt1"/>
                        </a:solidFill>
                      </a:endParaRPr>
                    </a:p>
                  </a:txBody>
                  <a:tcPr marT="91425" marB="91425" marR="91425" marL="91425">
                    <a:lnL cap="flat" cmpd="sng" w="9525">
                      <a:solidFill>
                        <a:srgbClr val="B6D7A8"/>
                      </a:solidFill>
                      <a:prstDash val="solid"/>
                      <a:round/>
                      <a:headEnd len="sm" w="sm" type="none"/>
                      <a:tailEnd len="sm" w="sm" type="none"/>
                    </a:lnL>
                    <a:lnR cap="flat" cmpd="sng" w="9525">
                      <a:solidFill>
                        <a:srgbClr val="B6D7A8"/>
                      </a:solidFill>
                      <a:prstDash val="solid"/>
                      <a:round/>
                      <a:headEnd len="sm" w="sm" type="none"/>
                      <a:tailEnd len="sm" w="sm" type="none"/>
                    </a:lnR>
                    <a:lnT cap="flat" cmpd="sng" w="9525">
                      <a:solidFill>
                        <a:srgbClr val="B6D7A8"/>
                      </a:solidFill>
                      <a:prstDash val="solid"/>
                      <a:round/>
                      <a:headEnd len="sm" w="sm" type="none"/>
                      <a:tailEnd len="sm" w="sm" type="none"/>
                    </a:lnT>
                    <a:lnB cap="flat" cmpd="sng" w="9525">
                      <a:solidFill>
                        <a:srgbClr val="B6D7A8"/>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b="1" lang="en" sz="1200">
                          <a:solidFill>
                            <a:schemeClr val="lt1"/>
                          </a:solidFill>
                        </a:rPr>
                        <a:t>Application of Drone</a:t>
                      </a:r>
                      <a:endParaRPr b="1" sz="1200">
                        <a:solidFill>
                          <a:schemeClr val="lt1"/>
                        </a:solidFill>
                      </a:endParaRPr>
                    </a:p>
                  </a:txBody>
                  <a:tcPr marT="91425" marB="91425" marR="91425" marL="91425">
                    <a:lnL cap="flat" cmpd="sng" w="9525">
                      <a:solidFill>
                        <a:srgbClr val="B6D7A8"/>
                      </a:solidFill>
                      <a:prstDash val="solid"/>
                      <a:round/>
                      <a:headEnd len="sm" w="sm" type="none"/>
                      <a:tailEnd len="sm" w="sm" type="none"/>
                    </a:lnL>
                    <a:lnR cap="flat" cmpd="sng" w="9525">
                      <a:solidFill>
                        <a:srgbClr val="B6D7A8"/>
                      </a:solidFill>
                      <a:prstDash val="solid"/>
                      <a:round/>
                      <a:headEnd len="sm" w="sm" type="none"/>
                      <a:tailEnd len="sm" w="sm" type="none"/>
                    </a:lnR>
                    <a:lnT cap="flat" cmpd="sng" w="9525">
                      <a:solidFill>
                        <a:srgbClr val="B6D7A8"/>
                      </a:solidFill>
                      <a:prstDash val="solid"/>
                      <a:round/>
                      <a:headEnd len="sm" w="sm" type="none"/>
                      <a:tailEnd len="sm" w="sm" type="none"/>
                    </a:lnT>
                    <a:lnB cap="flat" cmpd="sng" w="9525">
                      <a:solidFill>
                        <a:srgbClr val="B6D7A8"/>
                      </a:solidFill>
                      <a:prstDash val="solid"/>
                      <a:round/>
                      <a:headEnd len="sm" w="sm" type="none"/>
                      <a:tailEnd len="sm" w="sm" type="none"/>
                    </a:lnB>
                    <a:solidFill>
                      <a:srgbClr val="B6D7A8"/>
                    </a:solidFill>
                  </a:tcPr>
                </a:tc>
              </a:tr>
              <a:tr h="694900">
                <a:tc>
                  <a:txBody>
                    <a:bodyPr/>
                    <a:lstStyle/>
                    <a:p>
                      <a:pPr indent="0" lvl="0" marL="914400" rtl="0" algn="l">
                        <a:spcBef>
                          <a:spcPts val="0"/>
                        </a:spcBef>
                        <a:spcAft>
                          <a:spcPts val="0"/>
                        </a:spcAft>
                        <a:buNone/>
                      </a:pPr>
                      <a:r>
                        <a:rPr lang="en" sz="1000">
                          <a:solidFill>
                            <a:srgbClr val="111111"/>
                          </a:solidFill>
                        </a:rPr>
                        <a:t>Aerodyne </a:t>
                      </a:r>
                      <a:endParaRPr sz="1000">
                        <a:solidFill>
                          <a:srgbClr val="111111"/>
                        </a:solidFill>
                      </a:endParaRPr>
                    </a:p>
                    <a:p>
                      <a:pPr indent="0" lvl="0" marL="914400" rtl="0" algn="l">
                        <a:spcBef>
                          <a:spcPts val="0"/>
                        </a:spcBef>
                        <a:spcAft>
                          <a:spcPts val="0"/>
                        </a:spcAft>
                        <a:buNone/>
                      </a:pPr>
                      <a:r>
                        <a:rPr lang="en" sz="1000">
                          <a:solidFill>
                            <a:srgbClr val="111111"/>
                          </a:solidFill>
                        </a:rPr>
                        <a:t>(Agrimor SuperApp)</a:t>
                      </a:r>
                      <a:endParaRPr sz="1000">
                        <a:solidFill>
                          <a:srgbClr val="111111"/>
                        </a:solidFill>
                      </a:endParaRPr>
                    </a:p>
                  </a:txBody>
                  <a:tcPr marT="91425" marB="91425" marR="91425" marL="91425" anchor="ctr">
                    <a:lnT cap="flat" cmpd="sng" w="9525">
                      <a:solidFill>
                        <a:srgbClr val="B6D7A8"/>
                      </a:solidFill>
                      <a:prstDash val="solid"/>
                      <a:round/>
                      <a:headEnd len="sm" w="sm" type="none"/>
                      <a:tailEnd len="sm" w="sm" type="none"/>
                    </a:lnT>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000">
                          <a:solidFill>
                            <a:srgbClr val="111111"/>
                          </a:solidFill>
                        </a:rPr>
                        <a:t>Malaysia</a:t>
                      </a:r>
                      <a:endParaRPr sz="1000">
                        <a:solidFill>
                          <a:srgbClr val="111111"/>
                        </a:solidFill>
                      </a:endParaRPr>
                    </a:p>
                  </a:txBody>
                  <a:tcPr marT="91425" marB="91425" marR="91425" marL="91425" anchor="ctr">
                    <a:lnT cap="flat" cmpd="sng" w="9525">
                      <a:solidFill>
                        <a:srgbClr val="B6D7A8"/>
                      </a:solidFill>
                      <a:prstDash val="solid"/>
                      <a:round/>
                      <a:headEnd len="sm" w="sm" type="none"/>
                      <a:tailEnd len="sm" w="sm" type="none"/>
                    </a:lnT>
                    <a:solidFill>
                      <a:schemeClr val="lt1"/>
                    </a:solidFill>
                  </a:tcPr>
                </a:tc>
                <a:tc>
                  <a:txBody>
                    <a:bodyPr/>
                    <a:lstStyle/>
                    <a:p>
                      <a:pPr indent="-292100" lvl="0" marL="457200" rtl="0" algn="l">
                        <a:spcBef>
                          <a:spcPts val="0"/>
                        </a:spcBef>
                        <a:spcAft>
                          <a:spcPts val="0"/>
                        </a:spcAft>
                        <a:buClr>
                          <a:srgbClr val="111111"/>
                        </a:buClr>
                        <a:buSzPts val="1000"/>
                        <a:buChar char="●"/>
                      </a:pPr>
                      <a:r>
                        <a:rPr lang="en" sz="1000">
                          <a:solidFill>
                            <a:srgbClr val="111111"/>
                          </a:solidFill>
                        </a:rPr>
                        <a:t>Topped the list of top global drone service providers in 2021</a:t>
                      </a:r>
                      <a:endParaRPr sz="1000">
                        <a:solidFill>
                          <a:srgbClr val="111111"/>
                        </a:solidFill>
                      </a:endParaRPr>
                    </a:p>
                    <a:p>
                      <a:pPr indent="-292100" lvl="0" marL="457200" rtl="0" algn="l">
                        <a:spcBef>
                          <a:spcPts val="0"/>
                        </a:spcBef>
                        <a:spcAft>
                          <a:spcPts val="0"/>
                        </a:spcAft>
                        <a:buClr>
                          <a:srgbClr val="111111"/>
                        </a:buClr>
                        <a:buSzPts val="1000"/>
                        <a:buChar char="●"/>
                      </a:pPr>
                      <a:r>
                        <a:rPr lang="en" sz="1000">
                          <a:solidFill>
                            <a:srgbClr val="111111"/>
                          </a:solidFill>
                        </a:rPr>
                        <a:t>Known as a DT3 (drone technology, data technology and digital transformation) enterprise solution provider with service such as agriculture seeding and spraying</a:t>
                      </a:r>
                      <a:endParaRPr sz="1000">
                        <a:solidFill>
                          <a:srgbClr val="111111"/>
                        </a:solidFill>
                      </a:endParaRPr>
                    </a:p>
                  </a:txBody>
                  <a:tcPr marT="91425" marB="91425" marR="91425" marL="91425">
                    <a:lnT cap="flat" cmpd="sng" w="9525">
                      <a:solidFill>
                        <a:srgbClr val="B6D7A8"/>
                      </a:solidFill>
                      <a:prstDash val="solid"/>
                      <a:round/>
                      <a:headEnd len="sm" w="sm" type="none"/>
                      <a:tailEnd len="sm" w="sm" type="none"/>
                    </a:lnT>
                    <a:solidFill>
                      <a:schemeClr val="lt1"/>
                    </a:solidFill>
                  </a:tcPr>
                </a:tc>
              </a:tr>
              <a:tr h="694900">
                <a:tc>
                  <a:txBody>
                    <a:bodyPr/>
                    <a:lstStyle/>
                    <a:p>
                      <a:pPr indent="0" lvl="0" marL="933450" rtl="0" algn="l">
                        <a:spcBef>
                          <a:spcPts val="0"/>
                        </a:spcBef>
                        <a:spcAft>
                          <a:spcPts val="0"/>
                        </a:spcAft>
                        <a:buNone/>
                      </a:pPr>
                      <a:r>
                        <a:rPr lang="en" sz="1000">
                          <a:solidFill>
                            <a:srgbClr val="111111"/>
                          </a:solidFill>
                        </a:rPr>
                        <a:t>Braintree </a:t>
                      </a:r>
                      <a:endParaRPr sz="1000">
                        <a:solidFill>
                          <a:srgbClr val="111111"/>
                        </a:solidFill>
                      </a:endParaRPr>
                    </a:p>
                    <a:p>
                      <a:pPr indent="0" lvl="0" marL="933450" rtl="0" algn="l">
                        <a:spcBef>
                          <a:spcPts val="0"/>
                        </a:spcBef>
                        <a:spcAft>
                          <a:spcPts val="0"/>
                        </a:spcAft>
                        <a:buNone/>
                      </a:pPr>
                      <a:r>
                        <a:rPr lang="en" sz="1000">
                          <a:solidFill>
                            <a:srgbClr val="111111"/>
                          </a:solidFill>
                        </a:rPr>
                        <a:t>Technologies</a:t>
                      </a:r>
                      <a:endParaRPr sz="1000">
                        <a:solidFill>
                          <a:srgbClr val="111111"/>
                        </a:solidFill>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000">
                          <a:solidFill>
                            <a:srgbClr val="111111"/>
                          </a:solidFill>
                        </a:rPr>
                        <a:t>Malaysia</a:t>
                      </a:r>
                      <a:endParaRPr sz="1000">
                        <a:solidFill>
                          <a:srgbClr val="111111"/>
                        </a:solidFill>
                      </a:endParaRPr>
                    </a:p>
                  </a:txBody>
                  <a:tcPr marT="91425" marB="91425" marR="91425" marL="91425" anchor="ctr">
                    <a:solidFill>
                      <a:schemeClr val="lt1"/>
                    </a:solidFill>
                  </a:tcPr>
                </a:tc>
                <a:tc>
                  <a:txBody>
                    <a:bodyPr/>
                    <a:lstStyle/>
                    <a:p>
                      <a:pPr indent="-292100" lvl="0" marL="457200" rtl="0" algn="l">
                        <a:spcBef>
                          <a:spcPts val="0"/>
                        </a:spcBef>
                        <a:spcAft>
                          <a:spcPts val="0"/>
                        </a:spcAft>
                        <a:buClr>
                          <a:srgbClr val="111111"/>
                        </a:buClr>
                        <a:buSzPts val="1000"/>
                        <a:buChar char="●"/>
                      </a:pPr>
                      <a:r>
                        <a:rPr lang="en" sz="1000">
                          <a:solidFill>
                            <a:srgbClr val="111111"/>
                          </a:solidFill>
                        </a:rPr>
                        <a:t>In line with PETRONAS </a:t>
                      </a:r>
                      <a:r>
                        <a:rPr lang="en" sz="1000">
                          <a:solidFill>
                            <a:srgbClr val="111111"/>
                          </a:solidFill>
                        </a:rPr>
                        <a:t>Sustainability Agenda and the United Nations’ Sustainable Development Goals (SDGs) 8, 9 and 13 which focus on promoting sustainability of economic growth with drone services such as plantation mapping.</a:t>
                      </a:r>
                      <a:endParaRPr sz="1000">
                        <a:solidFill>
                          <a:srgbClr val="111111"/>
                        </a:solidFill>
                      </a:endParaRPr>
                    </a:p>
                  </a:txBody>
                  <a:tcPr marT="91425" marB="91425" marR="91425" marL="91425">
                    <a:solidFill>
                      <a:schemeClr val="lt1"/>
                    </a:solidFill>
                  </a:tcPr>
                </a:tc>
              </a:tr>
              <a:tr h="694900">
                <a:tc>
                  <a:txBody>
                    <a:bodyPr/>
                    <a:lstStyle/>
                    <a:p>
                      <a:pPr indent="0" lvl="0" marL="933450" rtl="0" algn="l">
                        <a:spcBef>
                          <a:spcPts val="0"/>
                        </a:spcBef>
                        <a:spcAft>
                          <a:spcPts val="0"/>
                        </a:spcAft>
                        <a:buNone/>
                      </a:pPr>
                      <a:r>
                        <a:rPr lang="en" sz="1000">
                          <a:solidFill>
                            <a:srgbClr val="111111"/>
                          </a:solidFill>
                        </a:rPr>
                        <a:t>Poladrone</a:t>
                      </a:r>
                      <a:endParaRPr sz="1000">
                        <a:solidFill>
                          <a:srgbClr val="111111"/>
                        </a:solidFill>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000">
                          <a:solidFill>
                            <a:srgbClr val="111111"/>
                          </a:solidFill>
                        </a:rPr>
                        <a:t>Malaysia</a:t>
                      </a:r>
                      <a:endParaRPr sz="1000">
                        <a:solidFill>
                          <a:srgbClr val="111111"/>
                        </a:solidFill>
                      </a:endParaRPr>
                    </a:p>
                  </a:txBody>
                  <a:tcPr marT="91425" marB="91425" marR="91425" marL="91425" anchor="ctr">
                    <a:solidFill>
                      <a:schemeClr val="lt1"/>
                    </a:solidFill>
                  </a:tcPr>
                </a:tc>
                <a:tc>
                  <a:txBody>
                    <a:bodyPr/>
                    <a:lstStyle/>
                    <a:p>
                      <a:pPr indent="-292100" lvl="0" marL="457200" rtl="0" algn="l">
                        <a:spcBef>
                          <a:spcPts val="0"/>
                        </a:spcBef>
                        <a:spcAft>
                          <a:spcPts val="0"/>
                        </a:spcAft>
                        <a:buClr>
                          <a:srgbClr val="111111"/>
                        </a:buClr>
                        <a:buSzPts val="1000"/>
                        <a:buChar char="●"/>
                      </a:pPr>
                      <a:r>
                        <a:rPr lang="en" sz="1000">
                          <a:solidFill>
                            <a:srgbClr val="111111"/>
                          </a:solidFill>
                        </a:rPr>
                        <a:t>Raised a largest seed round in Malaysia containing total of $4.29 in 2021 to revolutionize the way farms use pesticides through the combination of drones and automation and analytics software.</a:t>
                      </a:r>
                      <a:endParaRPr sz="1000">
                        <a:solidFill>
                          <a:srgbClr val="111111"/>
                        </a:solidFill>
                      </a:endParaRPr>
                    </a:p>
                  </a:txBody>
                  <a:tcPr marT="91425" marB="91425" marR="91425" marL="91425">
                    <a:solidFill>
                      <a:schemeClr val="lt1"/>
                    </a:solidFill>
                  </a:tcPr>
                </a:tc>
              </a:tr>
              <a:tr h="694900">
                <a:tc>
                  <a:txBody>
                    <a:bodyPr/>
                    <a:lstStyle/>
                    <a:p>
                      <a:pPr indent="0" lvl="0" marL="933450" rtl="0" algn="l">
                        <a:spcBef>
                          <a:spcPts val="0"/>
                        </a:spcBef>
                        <a:spcAft>
                          <a:spcPts val="0"/>
                        </a:spcAft>
                        <a:buNone/>
                      </a:pPr>
                      <a:r>
                        <a:rPr lang="en" sz="1000">
                          <a:solidFill>
                            <a:srgbClr val="111111"/>
                          </a:solidFill>
                        </a:rPr>
                        <a:t>Velbrax</a:t>
                      </a:r>
                      <a:endParaRPr sz="1000">
                        <a:solidFill>
                          <a:srgbClr val="111111"/>
                        </a:solidFill>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000">
                          <a:solidFill>
                            <a:srgbClr val="111111"/>
                          </a:solidFill>
                        </a:rPr>
                        <a:t>Brazil</a:t>
                      </a:r>
                      <a:endParaRPr sz="1000">
                        <a:solidFill>
                          <a:srgbClr val="111111"/>
                        </a:solidFill>
                      </a:endParaRPr>
                    </a:p>
                  </a:txBody>
                  <a:tcPr marT="91425" marB="91425" marR="91425" marL="91425" anchor="ctr">
                    <a:solidFill>
                      <a:schemeClr val="lt1"/>
                    </a:solidFill>
                  </a:tcPr>
                </a:tc>
                <a:tc>
                  <a:txBody>
                    <a:bodyPr/>
                    <a:lstStyle/>
                    <a:p>
                      <a:pPr indent="-292100" lvl="0" marL="457200" rtl="0" algn="l">
                        <a:spcBef>
                          <a:spcPts val="0"/>
                        </a:spcBef>
                        <a:spcAft>
                          <a:spcPts val="0"/>
                        </a:spcAft>
                        <a:buClr>
                          <a:srgbClr val="111111"/>
                        </a:buClr>
                        <a:buSzPts val="1000"/>
                        <a:buChar char="●"/>
                      </a:pPr>
                      <a:r>
                        <a:rPr lang="en" sz="1000">
                          <a:solidFill>
                            <a:srgbClr val="111111"/>
                          </a:solidFill>
                        </a:rPr>
                        <a:t>Specializes in providing agricultural monitoring services such as weed detection and plantation failure detection. </a:t>
                      </a:r>
                      <a:endParaRPr sz="1000">
                        <a:solidFill>
                          <a:srgbClr val="111111"/>
                        </a:solidFill>
                      </a:endParaRPr>
                    </a:p>
                  </a:txBody>
                  <a:tcPr marT="91425" marB="91425" marR="91425" marL="91425">
                    <a:solidFill>
                      <a:schemeClr val="lt1"/>
                    </a:solidFill>
                  </a:tcPr>
                </a:tc>
              </a:tr>
              <a:tr h="694900">
                <a:tc>
                  <a:txBody>
                    <a:bodyPr/>
                    <a:lstStyle/>
                    <a:p>
                      <a:pPr indent="0" lvl="0" marL="933450" rtl="0" algn="l">
                        <a:spcBef>
                          <a:spcPts val="0"/>
                        </a:spcBef>
                        <a:spcAft>
                          <a:spcPts val="0"/>
                        </a:spcAft>
                        <a:buNone/>
                      </a:pPr>
                      <a:r>
                        <a:rPr lang="en" sz="1000">
                          <a:solidFill>
                            <a:srgbClr val="111111"/>
                          </a:solidFill>
                        </a:rPr>
                        <a:t>Avirtech</a:t>
                      </a:r>
                      <a:endParaRPr sz="1000">
                        <a:solidFill>
                          <a:srgbClr val="111111"/>
                        </a:solidFill>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000">
                          <a:solidFill>
                            <a:srgbClr val="111111"/>
                          </a:solidFill>
                        </a:rPr>
                        <a:t>Indonesia</a:t>
                      </a:r>
                      <a:endParaRPr sz="1000">
                        <a:solidFill>
                          <a:srgbClr val="111111"/>
                        </a:solidFill>
                      </a:endParaRPr>
                    </a:p>
                  </a:txBody>
                  <a:tcPr marT="91425" marB="91425" marR="91425" marL="91425" anchor="ctr">
                    <a:solidFill>
                      <a:schemeClr val="lt1"/>
                    </a:solidFill>
                  </a:tcPr>
                </a:tc>
                <a:tc>
                  <a:txBody>
                    <a:bodyPr/>
                    <a:lstStyle/>
                    <a:p>
                      <a:pPr indent="-292100" lvl="0" marL="457200" rtl="0" algn="l">
                        <a:spcBef>
                          <a:spcPts val="0"/>
                        </a:spcBef>
                        <a:spcAft>
                          <a:spcPts val="0"/>
                        </a:spcAft>
                        <a:buClr>
                          <a:srgbClr val="111111"/>
                        </a:buClr>
                        <a:buSzPts val="1000"/>
                        <a:buChar char="●"/>
                      </a:pPr>
                      <a:r>
                        <a:rPr lang="en" sz="1000">
                          <a:solidFill>
                            <a:srgbClr val="111111"/>
                          </a:solidFill>
                        </a:rPr>
                        <a:t>Awarded Global Testbed Incentives (GTI) from Malaysia Digital Economy Corporation (MDEC) in March 2022 for their contribution to Malaysia agriculture sector through usage of drones for agriculture inspection and survey.</a:t>
                      </a:r>
                      <a:endParaRPr sz="1000">
                        <a:solidFill>
                          <a:srgbClr val="111111"/>
                        </a:solidFill>
                      </a:endParaRPr>
                    </a:p>
                  </a:txBody>
                  <a:tcPr marT="91425" marB="91425" marR="91425" marL="91425">
                    <a:solidFill>
                      <a:schemeClr val="lt1"/>
                    </a:solidFill>
                  </a:tcPr>
                </a:tc>
              </a:tr>
            </a:tbl>
          </a:graphicData>
        </a:graphic>
      </p:graphicFrame>
      <p:sp>
        <p:nvSpPr>
          <p:cNvPr id="126" name="Google Shape;126;p17"/>
          <p:cNvSpPr/>
          <p:nvPr/>
        </p:nvSpPr>
        <p:spPr>
          <a:xfrm>
            <a:off x="53575" y="30825"/>
            <a:ext cx="674012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Drone Startups in Malaysia / Brazil / Indonesia</a:t>
            </a:r>
            <a:endParaRPr b="1" sz="2200">
              <a:solidFill>
                <a:srgbClr val="595959"/>
              </a:solidFill>
            </a:endParaRPr>
          </a:p>
        </p:txBody>
      </p:sp>
      <p:pic>
        <p:nvPicPr>
          <p:cNvPr id="127" name="Google Shape;127;p17"/>
          <p:cNvPicPr preferRelativeResize="0"/>
          <p:nvPr/>
        </p:nvPicPr>
        <p:blipFill>
          <a:blip r:embed="rId3">
            <a:alphaModFix/>
          </a:blip>
          <a:stretch>
            <a:fillRect/>
          </a:stretch>
        </p:blipFill>
        <p:spPr>
          <a:xfrm>
            <a:off x="674612" y="1226087"/>
            <a:ext cx="377596" cy="492899"/>
          </a:xfrm>
          <a:prstGeom prst="rect">
            <a:avLst/>
          </a:prstGeom>
          <a:noFill/>
          <a:ln>
            <a:noFill/>
          </a:ln>
        </p:spPr>
      </p:pic>
      <p:pic>
        <p:nvPicPr>
          <p:cNvPr id="128" name="Google Shape;128;p17"/>
          <p:cNvPicPr preferRelativeResize="0"/>
          <p:nvPr/>
        </p:nvPicPr>
        <p:blipFill>
          <a:blip r:embed="rId4">
            <a:alphaModFix/>
          </a:blip>
          <a:stretch>
            <a:fillRect/>
          </a:stretch>
        </p:blipFill>
        <p:spPr>
          <a:xfrm>
            <a:off x="535850" y="1956747"/>
            <a:ext cx="655125" cy="365016"/>
          </a:xfrm>
          <a:prstGeom prst="rect">
            <a:avLst/>
          </a:prstGeom>
          <a:noFill/>
          <a:ln>
            <a:noFill/>
          </a:ln>
        </p:spPr>
      </p:pic>
      <p:pic>
        <p:nvPicPr>
          <p:cNvPr id="129" name="Google Shape;129;p17"/>
          <p:cNvPicPr preferRelativeResize="0"/>
          <p:nvPr/>
        </p:nvPicPr>
        <p:blipFill>
          <a:blip r:embed="rId5">
            <a:alphaModFix/>
          </a:blip>
          <a:stretch>
            <a:fillRect/>
          </a:stretch>
        </p:blipFill>
        <p:spPr>
          <a:xfrm>
            <a:off x="421078" y="2644779"/>
            <a:ext cx="884650" cy="405896"/>
          </a:xfrm>
          <a:prstGeom prst="rect">
            <a:avLst/>
          </a:prstGeom>
          <a:noFill/>
          <a:ln>
            <a:noFill/>
          </a:ln>
        </p:spPr>
      </p:pic>
      <p:pic>
        <p:nvPicPr>
          <p:cNvPr id="130" name="Google Shape;130;p17"/>
          <p:cNvPicPr preferRelativeResize="0"/>
          <p:nvPr/>
        </p:nvPicPr>
        <p:blipFill>
          <a:blip r:embed="rId6">
            <a:alphaModFix/>
          </a:blip>
          <a:stretch>
            <a:fillRect/>
          </a:stretch>
        </p:blipFill>
        <p:spPr>
          <a:xfrm>
            <a:off x="535850" y="4040788"/>
            <a:ext cx="655118" cy="492900"/>
          </a:xfrm>
          <a:prstGeom prst="rect">
            <a:avLst/>
          </a:prstGeom>
          <a:noFill/>
          <a:ln>
            <a:noFill/>
          </a:ln>
        </p:spPr>
      </p:pic>
      <p:pic>
        <p:nvPicPr>
          <p:cNvPr id="131" name="Google Shape;131;p17"/>
          <p:cNvPicPr preferRelativeResize="0"/>
          <p:nvPr/>
        </p:nvPicPr>
        <p:blipFill>
          <a:blip r:embed="rId7">
            <a:alphaModFix/>
          </a:blip>
          <a:stretch>
            <a:fillRect/>
          </a:stretch>
        </p:blipFill>
        <p:spPr>
          <a:xfrm>
            <a:off x="616974" y="3320887"/>
            <a:ext cx="492900" cy="492900"/>
          </a:xfrm>
          <a:prstGeom prst="rect">
            <a:avLst/>
          </a:prstGeom>
          <a:noFill/>
          <a:ln>
            <a:noFill/>
          </a:ln>
        </p:spPr>
      </p:pic>
      <p:sp>
        <p:nvSpPr>
          <p:cNvPr id="132" name="Google Shape;132;p17"/>
          <p:cNvSpPr txBox="1"/>
          <p:nvPr/>
        </p:nvSpPr>
        <p:spPr>
          <a:xfrm>
            <a:off x="0" y="4881000"/>
            <a:ext cx="502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C78D8"/>
                </a:solidFill>
              </a:rPr>
              <a:t>(</a:t>
            </a:r>
            <a:r>
              <a:rPr lang="en" sz="800" u="sng">
                <a:solidFill>
                  <a:srgbClr val="3C78D8"/>
                </a:solidFill>
                <a:hlinkClick r:id="rId8">
                  <a:extLst>
                    <a:ext uri="{A12FA001-AC4F-418D-AE19-62706E023703}">
                      <ahyp:hlinkClr val="tx"/>
                    </a:ext>
                  </a:extLst>
                </a:hlinkClick>
              </a:rPr>
              <a:t>https://www2.deloitte.com/my/en/pages/risk/articles/emerging-tech-innovation-in-malaysia-agriculture.html</a:t>
            </a:r>
            <a:r>
              <a:rPr lang="en" sz="800">
                <a:solidFill>
                  <a:srgbClr val="3C78D8"/>
                </a:solidFill>
              </a:rPr>
              <a:t>)</a:t>
            </a:r>
            <a:r>
              <a:rPr lang="en" sz="800"/>
              <a:t> </a:t>
            </a:r>
            <a:endParaRPr sz="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p:nvPr/>
        </p:nvSpPr>
        <p:spPr>
          <a:xfrm rot="5400000">
            <a:off x="3915872" y="1106585"/>
            <a:ext cx="1312200" cy="1312200"/>
          </a:xfrm>
          <a:prstGeom prst="ellipse">
            <a:avLst/>
          </a:prstGeom>
          <a:noFill/>
          <a:ln cap="flat" cmpd="sng" w="7620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rot="5400000">
            <a:off x="786047" y="1061334"/>
            <a:ext cx="1312200" cy="1312200"/>
          </a:xfrm>
          <a:prstGeom prst="ellipse">
            <a:avLst/>
          </a:prstGeom>
          <a:noFill/>
          <a:ln cap="flat" cmpd="sng" w="76200">
            <a:solidFill>
              <a:srgbClr val="FCE5CD"/>
            </a:solidFill>
            <a:prstDash val="solid"/>
            <a:round/>
            <a:headEnd len="sm" w="sm" type="none"/>
            <a:tailEnd len="sm" w="sm" type="none"/>
          </a:ln>
          <a:effectLst>
            <a:outerShdw blurRad="57150" rotWithShape="0" algn="bl"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53575" y="30825"/>
            <a:ext cx="674012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Drone Application By Palm Oil Producer in Malaysia</a:t>
            </a:r>
            <a:endParaRPr b="1" sz="1800">
              <a:solidFill>
                <a:srgbClr val="595959"/>
              </a:solidFill>
            </a:endParaRPr>
          </a:p>
        </p:txBody>
      </p:sp>
      <p:pic>
        <p:nvPicPr>
          <p:cNvPr id="140" name="Google Shape;140;p18"/>
          <p:cNvPicPr preferRelativeResize="0"/>
          <p:nvPr/>
        </p:nvPicPr>
        <p:blipFill>
          <a:blip r:embed="rId3">
            <a:alphaModFix/>
          </a:blip>
          <a:stretch>
            <a:fillRect/>
          </a:stretch>
        </p:blipFill>
        <p:spPr>
          <a:xfrm>
            <a:off x="1055425" y="1348752"/>
            <a:ext cx="773475" cy="737375"/>
          </a:xfrm>
          <a:prstGeom prst="rect">
            <a:avLst/>
          </a:prstGeom>
          <a:noFill/>
          <a:ln>
            <a:noFill/>
          </a:ln>
        </p:spPr>
      </p:pic>
      <p:pic>
        <p:nvPicPr>
          <p:cNvPr id="141" name="Google Shape;141;p18"/>
          <p:cNvPicPr preferRelativeResize="0"/>
          <p:nvPr/>
        </p:nvPicPr>
        <p:blipFill>
          <a:blip r:embed="rId4">
            <a:alphaModFix/>
          </a:blip>
          <a:stretch>
            <a:fillRect/>
          </a:stretch>
        </p:blipFill>
        <p:spPr>
          <a:xfrm>
            <a:off x="4141612" y="1436675"/>
            <a:ext cx="860724" cy="652001"/>
          </a:xfrm>
          <a:prstGeom prst="rect">
            <a:avLst/>
          </a:prstGeom>
          <a:noFill/>
          <a:ln>
            <a:noFill/>
          </a:ln>
        </p:spPr>
      </p:pic>
      <p:pic>
        <p:nvPicPr>
          <p:cNvPr id="142" name="Google Shape;142;p18"/>
          <p:cNvPicPr preferRelativeResize="0"/>
          <p:nvPr/>
        </p:nvPicPr>
        <p:blipFill>
          <a:blip r:embed="rId5">
            <a:alphaModFix/>
          </a:blip>
          <a:stretch>
            <a:fillRect/>
          </a:stretch>
        </p:blipFill>
        <p:spPr>
          <a:xfrm>
            <a:off x="7315075" y="1336037"/>
            <a:ext cx="773475" cy="762806"/>
          </a:xfrm>
          <a:prstGeom prst="rect">
            <a:avLst/>
          </a:prstGeom>
          <a:noFill/>
          <a:ln>
            <a:noFill/>
          </a:ln>
        </p:spPr>
      </p:pic>
      <p:sp>
        <p:nvSpPr>
          <p:cNvPr id="143" name="Google Shape;143;p18"/>
          <p:cNvSpPr/>
          <p:nvPr/>
        </p:nvSpPr>
        <p:spPr>
          <a:xfrm rot="5400000">
            <a:off x="7045772" y="1061273"/>
            <a:ext cx="1312200" cy="1312200"/>
          </a:xfrm>
          <a:prstGeom prst="ellipse">
            <a:avLst/>
          </a:prstGeom>
          <a:noFill/>
          <a:ln cap="flat" cmpd="sng" w="76200">
            <a:solidFill>
              <a:srgbClr val="F4CCCC"/>
            </a:solidFill>
            <a:prstDash val="solid"/>
            <a:round/>
            <a:headEnd len="sm" w="sm" type="none"/>
            <a:tailEnd len="sm" w="sm" type="none"/>
          </a:ln>
          <a:effectLst>
            <a:outerShdw blurRad="57150" rotWithShape="0" algn="bl"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txBox="1"/>
          <p:nvPr/>
        </p:nvSpPr>
        <p:spPr>
          <a:xfrm>
            <a:off x="286263" y="2524050"/>
            <a:ext cx="23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69138"/>
                </a:solidFill>
                <a:latin typeface="Lato"/>
                <a:ea typeface="Lato"/>
                <a:cs typeface="Lato"/>
                <a:sym typeface="Lato"/>
              </a:rPr>
              <a:t>Pest Control</a:t>
            </a:r>
            <a:endParaRPr b="1">
              <a:solidFill>
                <a:srgbClr val="E69138"/>
              </a:solidFill>
              <a:latin typeface="Lato"/>
              <a:ea typeface="Lato"/>
              <a:cs typeface="Lato"/>
              <a:sym typeface="Lato"/>
            </a:endParaRPr>
          </a:p>
        </p:txBody>
      </p:sp>
      <p:sp>
        <p:nvSpPr>
          <p:cNvPr id="145" name="Google Shape;145;p18"/>
          <p:cNvSpPr txBox="1"/>
          <p:nvPr/>
        </p:nvSpPr>
        <p:spPr>
          <a:xfrm>
            <a:off x="3416088" y="2524050"/>
            <a:ext cx="23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6D9EEB"/>
                </a:solidFill>
                <a:latin typeface="Lato"/>
                <a:ea typeface="Lato"/>
                <a:cs typeface="Lato"/>
                <a:sym typeface="Lato"/>
              </a:rPr>
              <a:t>Firefighting</a:t>
            </a:r>
            <a:endParaRPr b="1">
              <a:solidFill>
                <a:srgbClr val="6D9EEB"/>
              </a:solidFill>
              <a:latin typeface="Lato"/>
              <a:ea typeface="Lato"/>
              <a:cs typeface="Lato"/>
              <a:sym typeface="Lato"/>
            </a:endParaRPr>
          </a:p>
        </p:txBody>
      </p:sp>
      <p:sp>
        <p:nvSpPr>
          <p:cNvPr id="146" name="Google Shape;146;p18"/>
          <p:cNvSpPr txBox="1"/>
          <p:nvPr/>
        </p:nvSpPr>
        <p:spPr>
          <a:xfrm>
            <a:off x="6545913" y="2524050"/>
            <a:ext cx="23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CC4125"/>
                </a:solidFill>
                <a:latin typeface="Lato"/>
                <a:ea typeface="Lato"/>
                <a:cs typeface="Lato"/>
                <a:sym typeface="Lato"/>
              </a:rPr>
              <a:t>Deforestation Monitoring</a:t>
            </a:r>
            <a:endParaRPr b="1">
              <a:solidFill>
                <a:srgbClr val="CC4125"/>
              </a:solidFill>
              <a:latin typeface="Lato"/>
              <a:ea typeface="Lato"/>
              <a:cs typeface="Lato"/>
              <a:sym typeface="Lato"/>
            </a:endParaRPr>
          </a:p>
        </p:txBody>
      </p:sp>
      <p:pic>
        <p:nvPicPr>
          <p:cNvPr id="147" name="Google Shape;147;p18"/>
          <p:cNvPicPr preferRelativeResize="0"/>
          <p:nvPr/>
        </p:nvPicPr>
        <p:blipFill>
          <a:blip r:embed="rId6">
            <a:alphaModFix/>
          </a:blip>
          <a:stretch>
            <a:fillRect/>
          </a:stretch>
        </p:blipFill>
        <p:spPr>
          <a:xfrm>
            <a:off x="232663" y="3677225"/>
            <a:ext cx="1151796" cy="1050850"/>
          </a:xfrm>
          <a:prstGeom prst="rect">
            <a:avLst/>
          </a:prstGeom>
          <a:noFill/>
          <a:ln>
            <a:noFill/>
          </a:ln>
          <a:effectLst>
            <a:outerShdw blurRad="57150" rotWithShape="0" algn="bl" dir="5400000" dist="19050">
              <a:srgbClr val="000000">
                <a:alpha val="50000"/>
              </a:srgbClr>
            </a:outerShdw>
          </a:effectLst>
        </p:spPr>
      </p:pic>
      <p:pic>
        <p:nvPicPr>
          <p:cNvPr id="148" name="Google Shape;148;p18"/>
          <p:cNvPicPr preferRelativeResize="0"/>
          <p:nvPr/>
        </p:nvPicPr>
        <p:blipFill>
          <a:blip r:embed="rId7">
            <a:alphaModFix/>
          </a:blip>
          <a:stretch>
            <a:fillRect/>
          </a:stretch>
        </p:blipFill>
        <p:spPr>
          <a:xfrm flipH="1" rot="10800000">
            <a:off x="1455843" y="3677226"/>
            <a:ext cx="1151795" cy="1050850"/>
          </a:xfrm>
          <a:prstGeom prst="rect">
            <a:avLst/>
          </a:prstGeom>
          <a:noFill/>
          <a:ln>
            <a:noFill/>
          </a:ln>
        </p:spPr>
      </p:pic>
      <p:pic>
        <p:nvPicPr>
          <p:cNvPr id="149" name="Google Shape;149;p18"/>
          <p:cNvPicPr preferRelativeResize="0"/>
          <p:nvPr/>
        </p:nvPicPr>
        <p:blipFill>
          <a:blip r:embed="rId8">
            <a:alphaModFix/>
          </a:blip>
          <a:stretch>
            <a:fillRect/>
          </a:stretch>
        </p:blipFill>
        <p:spPr>
          <a:xfrm>
            <a:off x="4667686" y="3677225"/>
            <a:ext cx="1152164" cy="1050850"/>
          </a:xfrm>
          <a:prstGeom prst="rect">
            <a:avLst/>
          </a:prstGeom>
          <a:noFill/>
          <a:ln cap="flat" cmpd="sng" w="9525">
            <a:solidFill>
              <a:srgbClr val="111111"/>
            </a:solidFill>
            <a:prstDash val="solid"/>
            <a:round/>
            <a:headEnd len="sm" w="sm" type="none"/>
            <a:tailEnd len="sm" w="sm" type="none"/>
          </a:ln>
        </p:spPr>
      </p:pic>
      <p:pic>
        <p:nvPicPr>
          <p:cNvPr id="150" name="Google Shape;150;p18"/>
          <p:cNvPicPr preferRelativeResize="0"/>
          <p:nvPr/>
        </p:nvPicPr>
        <p:blipFill>
          <a:blip r:embed="rId9">
            <a:alphaModFix/>
          </a:blip>
          <a:stretch>
            <a:fillRect/>
          </a:stretch>
        </p:blipFill>
        <p:spPr>
          <a:xfrm>
            <a:off x="3416789" y="3677225"/>
            <a:ext cx="1152163" cy="1050850"/>
          </a:xfrm>
          <a:prstGeom prst="rect">
            <a:avLst/>
          </a:prstGeom>
          <a:noFill/>
          <a:ln>
            <a:noFill/>
          </a:ln>
        </p:spPr>
      </p:pic>
      <p:pic>
        <p:nvPicPr>
          <p:cNvPr id="151" name="Google Shape;151;p18"/>
          <p:cNvPicPr preferRelativeResize="0"/>
          <p:nvPr/>
        </p:nvPicPr>
        <p:blipFill>
          <a:blip r:embed="rId10">
            <a:alphaModFix/>
          </a:blip>
          <a:stretch>
            <a:fillRect/>
          </a:stretch>
        </p:blipFill>
        <p:spPr>
          <a:xfrm>
            <a:off x="7879875" y="3679304"/>
            <a:ext cx="1046700" cy="1046700"/>
          </a:xfrm>
          <a:prstGeom prst="rect">
            <a:avLst/>
          </a:prstGeom>
          <a:noFill/>
          <a:ln>
            <a:noFill/>
          </a:ln>
        </p:spPr>
      </p:pic>
      <p:pic>
        <p:nvPicPr>
          <p:cNvPr id="152" name="Google Shape;152;p18"/>
          <p:cNvPicPr preferRelativeResize="0"/>
          <p:nvPr/>
        </p:nvPicPr>
        <p:blipFill>
          <a:blip r:embed="rId11">
            <a:alphaModFix/>
          </a:blip>
          <a:stretch>
            <a:fillRect/>
          </a:stretch>
        </p:blipFill>
        <p:spPr>
          <a:xfrm>
            <a:off x="6536350" y="3679288"/>
            <a:ext cx="1046700" cy="1046700"/>
          </a:xfrm>
          <a:prstGeom prst="rect">
            <a:avLst/>
          </a:prstGeom>
          <a:noFill/>
          <a:ln>
            <a:noFill/>
          </a:ln>
        </p:spPr>
      </p:pic>
      <p:sp>
        <p:nvSpPr>
          <p:cNvPr id="153" name="Google Shape;153;p18"/>
          <p:cNvSpPr txBox="1"/>
          <p:nvPr/>
        </p:nvSpPr>
        <p:spPr>
          <a:xfrm>
            <a:off x="286263" y="2825275"/>
            <a:ext cx="2311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Lato"/>
                <a:ea typeface="Lato"/>
                <a:cs typeface="Lato"/>
                <a:sym typeface="Lato"/>
              </a:rPr>
              <a:t>Use of drone PTP (Point-to-Point) for precise spraying</a:t>
            </a:r>
            <a:endParaRPr b="1" sz="1200">
              <a:latin typeface="Lato"/>
              <a:ea typeface="Lato"/>
              <a:cs typeface="Lato"/>
              <a:sym typeface="Lato"/>
            </a:endParaRPr>
          </a:p>
        </p:txBody>
      </p:sp>
      <p:sp>
        <p:nvSpPr>
          <p:cNvPr id="154" name="Google Shape;154;p18"/>
          <p:cNvSpPr txBox="1"/>
          <p:nvPr/>
        </p:nvSpPr>
        <p:spPr>
          <a:xfrm>
            <a:off x="3416088" y="2825275"/>
            <a:ext cx="2311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Lato"/>
                <a:ea typeface="Lato"/>
                <a:cs typeface="Lato"/>
                <a:sym typeface="Lato"/>
              </a:rPr>
              <a:t>Use of thermal imaging for fire detection</a:t>
            </a:r>
            <a:endParaRPr b="1" sz="1200">
              <a:latin typeface="Lato"/>
              <a:ea typeface="Lato"/>
              <a:cs typeface="Lato"/>
              <a:sym typeface="Lato"/>
            </a:endParaRPr>
          </a:p>
        </p:txBody>
      </p:sp>
      <p:sp>
        <p:nvSpPr>
          <p:cNvPr id="155" name="Google Shape;155;p18"/>
          <p:cNvSpPr txBox="1"/>
          <p:nvPr/>
        </p:nvSpPr>
        <p:spPr>
          <a:xfrm>
            <a:off x="6545913" y="2826288"/>
            <a:ext cx="2311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Lato"/>
                <a:ea typeface="Lato"/>
                <a:cs typeface="Lato"/>
                <a:sym typeface="Lato"/>
              </a:rPr>
              <a:t>Combine satellite and drone for efficiency in monitoring forest</a:t>
            </a:r>
            <a:endParaRPr b="1" sz="1200">
              <a:latin typeface="Lato"/>
              <a:ea typeface="Lato"/>
              <a:cs typeface="Lato"/>
              <a:sym typeface="Lato"/>
            </a:endParaRPr>
          </a:p>
        </p:txBody>
      </p:sp>
      <p:sp>
        <p:nvSpPr>
          <p:cNvPr id="156" name="Google Shape;156;p18"/>
          <p:cNvSpPr txBox="1"/>
          <p:nvPr/>
        </p:nvSpPr>
        <p:spPr>
          <a:xfrm>
            <a:off x="286238" y="559425"/>
            <a:ext cx="23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E69138"/>
                </a:solidFill>
                <a:latin typeface="Lato"/>
                <a:ea typeface="Lato"/>
                <a:cs typeface="Lato"/>
                <a:sym typeface="Lato"/>
              </a:rPr>
              <a:t>Sime Darby</a:t>
            </a:r>
            <a:endParaRPr b="1">
              <a:solidFill>
                <a:srgbClr val="E69138"/>
              </a:solidFill>
              <a:latin typeface="Lato"/>
              <a:ea typeface="Lato"/>
              <a:cs typeface="Lato"/>
              <a:sym typeface="Lato"/>
            </a:endParaRPr>
          </a:p>
        </p:txBody>
      </p:sp>
      <p:sp>
        <p:nvSpPr>
          <p:cNvPr id="157" name="Google Shape;157;p18"/>
          <p:cNvSpPr txBox="1"/>
          <p:nvPr/>
        </p:nvSpPr>
        <p:spPr>
          <a:xfrm>
            <a:off x="3416088" y="582050"/>
            <a:ext cx="23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6D9EEB"/>
                </a:solidFill>
                <a:latin typeface="Lato"/>
                <a:ea typeface="Lato"/>
                <a:cs typeface="Lato"/>
                <a:sym typeface="Lato"/>
              </a:rPr>
              <a:t>IOI Group</a:t>
            </a:r>
            <a:endParaRPr b="1">
              <a:solidFill>
                <a:srgbClr val="6D9EEB"/>
              </a:solidFill>
              <a:latin typeface="Lato"/>
              <a:ea typeface="Lato"/>
              <a:cs typeface="Lato"/>
              <a:sym typeface="Lato"/>
            </a:endParaRPr>
          </a:p>
        </p:txBody>
      </p:sp>
      <p:sp>
        <p:nvSpPr>
          <p:cNvPr id="158" name="Google Shape;158;p18"/>
          <p:cNvSpPr txBox="1"/>
          <p:nvPr/>
        </p:nvSpPr>
        <p:spPr>
          <a:xfrm>
            <a:off x="6614763" y="582050"/>
            <a:ext cx="231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CC4125"/>
                </a:solidFill>
                <a:latin typeface="Lato"/>
                <a:ea typeface="Lato"/>
                <a:cs typeface="Lato"/>
                <a:sym typeface="Lato"/>
              </a:rPr>
              <a:t>Golden Agri-Resources</a:t>
            </a:r>
            <a:endParaRPr b="1">
              <a:solidFill>
                <a:srgbClr val="CC4125"/>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19"/>
          <p:cNvPicPr preferRelativeResize="0"/>
          <p:nvPr/>
        </p:nvPicPr>
        <p:blipFill>
          <a:blip r:embed="rId3">
            <a:alphaModFix/>
          </a:blip>
          <a:stretch>
            <a:fillRect/>
          </a:stretch>
        </p:blipFill>
        <p:spPr>
          <a:xfrm>
            <a:off x="6167284" y="681488"/>
            <a:ext cx="2679191" cy="1435608"/>
          </a:xfrm>
          <a:prstGeom prst="rect">
            <a:avLst/>
          </a:prstGeom>
          <a:noFill/>
          <a:ln>
            <a:noFill/>
          </a:ln>
        </p:spPr>
      </p:pic>
      <p:pic>
        <p:nvPicPr>
          <p:cNvPr id="164" name="Google Shape;164;p19"/>
          <p:cNvPicPr preferRelativeResize="0"/>
          <p:nvPr/>
        </p:nvPicPr>
        <p:blipFill rotWithShape="1">
          <a:blip r:embed="rId4">
            <a:alphaModFix/>
          </a:blip>
          <a:srcRect b="64435" l="0" r="0" t="0"/>
          <a:stretch/>
        </p:blipFill>
        <p:spPr>
          <a:xfrm>
            <a:off x="297500" y="681337"/>
            <a:ext cx="2677800" cy="1435900"/>
          </a:xfrm>
          <a:prstGeom prst="rect">
            <a:avLst/>
          </a:prstGeom>
          <a:noFill/>
          <a:ln>
            <a:noFill/>
          </a:ln>
        </p:spPr>
      </p:pic>
      <p:pic>
        <p:nvPicPr>
          <p:cNvPr id="165" name="Google Shape;165;p19"/>
          <p:cNvPicPr preferRelativeResize="0"/>
          <p:nvPr/>
        </p:nvPicPr>
        <p:blipFill>
          <a:blip r:embed="rId5">
            <a:alphaModFix/>
          </a:blip>
          <a:stretch>
            <a:fillRect/>
          </a:stretch>
        </p:blipFill>
        <p:spPr>
          <a:xfrm>
            <a:off x="3232400" y="681338"/>
            <a:ext cx="2677800" cy="1435900"/>
          </a:xfrm>
          <a:prstGeom prst="rect">
            <a:avLst/>
          </a:prstGeom>
          <a:noFill/>
          <a:ln>
            <a:noFill/>
          </a:ln>
        </p:spPr>
      </p:pic>
      <p:pic>
        <p:nvPicPr>
          <p:cNvPr id="166" name="Google Shape;166;p19"/>
          <p:cNvPicPr preferRelativeResize="0"/>
          <p:nvPr/>
        </p:nvPicPr>
        <p:blipFill>
          <a:blip r:embed="rId6">
            <a:alphaModFix/>
          </a:blip>
          <a:stretch>
            <a:fillRect/>
          </a:stretch>
        </p:blipFill>
        <p:spPr>
          <a:xfrm>
            <a:off x="3232411" y="2939625"/>
            <a:ext cx="2677800" cy="1522525"/>
          </a:xfrm>
          <a:prstGeom prst="rect">
            <a:avLst/>
          </a:prstGeom>
          <a:noFill/>
          <a:ln>
            <a:noFill/>
          </a:ln>
        </p:spPr>
      </p:pic>
      <p:sp>
        <p:nvSpPr>
          <p:cNvPr id="167" name="Google Shape;167;p19"/>
          <p:cNvSpPr/>
          <p:nvPr/>
        </p:nvSpPr>
        <p:spPr>
          <a:xfrm>
            <a:off x="1404625" y="1806488"/>
            <a:ext cx="1570700" cy="310750"/>
          </a:xfrm>
          <a:prstGeom prst="flowChartProcess">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Plantation</a:t>
            </a:r>
            <a:r>
              <a:rPr b="1" lang="en" sz="1000"/>
              <a:t> Monitoring in APRIL</a:t>
            </a:r>
            <a:endParaRPr b="1" sz="1000"/>
          </a:p>
        </p:txBody>
      </p:sp>
      <p:sp>
        <p:nvSpPr>
          <p:cNvPr id="168" name="Google Shape;168;p19"/>
          <p:cNvSpPr/>
          <p:nvPr/>
        </p:nvSpPr>
        <p:spPr>
          <a:xfrm>
            <a:off x="4339500" y="1806488"/>
            <a:ext cx="1570700" cy="310750"/>
          </a:xfrm>
          <a:prstGeom prst="flowChartProcess">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Tree and Blank Spot Detection in AsianAgri</a:t>
            </a:r>
            <a:endParaRPr b="1" sz="1000"/>
          </a:p>
        </p:txBody>
      </p:sp>
      <p:sp>
        <p:nvSpPr>
          <p:cNvPr id="169" name="Google Shape;169;p19"/>
          <p:cNvSpPr/>
          <p:nvPr/>
        </p:nvSpPr>
        <p:spPr>
          <a:xfrm>
            <a:off x="4339500" y="4151400"/>
            <a:ext cx="1570700" cy="310750"/>
          </a:xfrm>
          <a:prstGeom prst="flowChartProcess">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Forest Firefighting in APRIL</a:t>
            </a:r>
            <a:endParaRPr b="1" sz="1000"/>
          </a:p>
        </p:txBody>
      </p:sp>
      <p:pic>
        <p:nvPicPr>
          <p:cNvPr id="170" name="Google Shape;170;p19"/>
          <p:cNvPicPr preferRelativeResize="0"/>
          <p:nvPr/>
        </p:nvPicPr>
        <p:blipFill>
          <a:blip r:embed="rId7">
            <a:alphaModFix/>
          </a:blip>
          <a:stretch>
            <a:fillRect/>
          </a:stretch>
        </p:blipFill>
        <p:spPr>
          <a:xfrm>
            <a:off x="297525" y="2982938"/>
            <a:ext cx="2677800" cy="1435900"/>
          </a:xfrm>
          <a:prstGeom prst="rect">
            <a:avLst/>
          </a:prstGeom>
          <a:noFill/>
          <a:ln>
            <a:noFill/>
          </a:ln>
        </p:spPr>
      </p:pic>
      <p:sp>
        <p:nvSpPr>
          <p:cNvPr id="171" name="Google Shape;171;p19"/>
          <p:cNvSpPr/>
          <p:nvPr/>
        </p:nvSpPr>
        <p:spPr>
          <a:xfrm>
            <a:off x="1404625" y="4108088"/>
            <a:ext cx="1570700" cy="310750"/>
          </a:xfrm>
          <a:prstGeom prst="flowChartProcess">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Plant Disease Detection in AsianAgri</a:t>
            </a:r>
            <a:endParaRPr b="1" sz="1000"/>
          </a:p>
        </p:txBody>
      </p:sp>
      <p:sp>
        <p:nvSpPr>
          <p:cNvPr id="172" name="Google Shape;172;p19"/>
          <p:cNvSpPr/>
          <p:nvPr/>
        </p:nvSpPr>
        <p:spPr>
          <a:xfrm>
            <a:off x="2781207" y="2306238"/>
            <a:ext cx="3581550" cy="426900"/>
          </a:xfrm>
          <a:prstGeom prst="flowChartProcess">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595959"/>
                </a:solidFill>
              </a:rPr>
              <a:t>Application of Drone in RGE</a:t>
            </a:r>
            <a:endParaRPr b="1" sz="1800">
              <a:solidFill>
                <a:srgbClr val="595959"/>
              </a:solidFill>
            </a:endParaRPr>
          </a:p>
        </p:txBody>
      </p:sp>
      <p:pic>
        <p:nvPicPr>
          <p:cNvPr id="173" name="Google Shape;173;p19"/>
          <p:cNvPicPr preferRelativeResize="0"/>
          <p:nvPr/>
        </p:nvPicPr>
        <p:blipFill>
          <a:blip r:embed="rId8">
            <a:alphaModFix/>
          </a:blip>
          <a:stretch>
            <a:fillRect/>
          </a:stretch>
        </p:blipFill>
        <p:spPr>
          <a:xfrm>
            <a:off x="6167285" y="2983088"/>
            <a:ext cx="2679194" cy="1435601"/>
          </a:xfrm>
          <a:prstGeom prst="rect">
            <a:avLst/>
          </a:prstGeom>
          <a:noFill/>
          <a:ln>
            <a:noFill/>
          </a:ln>
        </p:spPr>
      </p:pic>
      <p:sp>
        <p:nvSpPr>
          <p:cNvPr id="174" name="Google Shape;174;p19"/>
          <p:cNvSpPr/>
          <p:nvPr/>
        </p:nvSpPr>
        <p:spPr>
          <a:xfrm>
            <a:off x="7275775" y="1806488"/>
            <a:ext cx="1570700" cy="310750"/>
          </a:xfrm>
          <a:prstGeom prst="flowChartProcess">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Mill Inspection in APRIL</a:t>
            </a:r>
            <a:endParaRPr b="1" sz="1000"/>
          </a:p>
        </p:txBody>
      </p:sp>
      <p:sp>
        <p:nvSpPr>
          <p:cNvPr id="175" name="Google Shape;175;p19"/>
          <p:cNvSpPr/>
          <p:nvPr/>
        </p:nvSpPr>
        <p:spPr>
          <a:xfrm>
            <a:off x="7275775" y="4108088"/>
            <a:ext cx="1570700" cy="310750"/>
          </a:xfrm>
          <a:prstGeom prst="flowChartProcess">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Insecticide Spraying in APRIL</a:t>
            </a:r>
            <a:endParaRPr b="1" sz="1000"/>
          </a:p>
        </p:txBody>
      </p:sp>
      <p:cxnSp>
        <p:nvCxnSpPr>
          <p:cNvPr id="176" name="Google Shape;176;p19"/>
          <p:cNvCxnSpPr>
            <a:stCxn id="172" idx="1"/>
          </p:cNvCxnSpPr>
          <p:nvPr/>
        </p:nvCxnSpPr>
        <p:spPr>
          <a:xfrm rot="10800000">
            <a:off x="396507" y="2519688"/>
            <a:ext cx="2384700" cy="0"/>
          </a:xfrm>
          <a:prstGeom prst="straightConnector1">
            <a:avLst/>
          </a:prstGeom>
          <a:noFill/>
          <a:ln cap="flat" cmpd="sng" w="28575">
            <a:solidFill>
              <a:schemeClr val="dk2"/>
            </a:solidFill>
            <a:prstDash val="solid"/>
            <a:round/>
            <a:headEnd len="med" w="med" type="none"/>
            <a:tailEnd len="med" w="med" type="none"/>
          </a:ln>
        </p:spPr>
      </p:cxnSp>
      <p:cxnSp>
        <p:nvCxnSpPr>
          <p:cNvPr id="177" name="Google Shape;177;p19"/>
          <p:cNvCxnSpPr>
            <a:stCxn id="172" idx="3"/>
          </p:cNvCxnSpPr>
          <p:nvPr/>
        </p:nvCxnSpPr>
        <p:spPr>
          <a:xfrm>
            <a:off x="6362757" y="2519688"/>
            <a:ext cx="23598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p:nvPr/>
        </p:nvSpPr>
        <p:spPr>
          <a:xfrm>
            <a:off x="53575" y="30825"/>
            <a:ext cx="8690375"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666666"/>
                </a:solidFill>
              </a:rPr>
              <a:t>Application of Drone in RGE</a:t>
            </a:r>
            <a:r>
              <a:rPr b="1" lang="en" sz="1800">
                <a:solidFill>
                  <a:srgbClr val="666666"/>
                </a:solidFill>
              </a:rPr>
              <a:t> (Cont.)</a:t>
            </a:r>
            <a:endParaRPr b="1" sz="1800">
              <a:solidFill>
                <a:srgbClr val="666666"/>
              </a:solidFill>
              <a:highlight>
                <a:schemeClr val="accent6"/>
              </a:highlight>
            </a:endParaRPr>
          </a:p>
        </p:txBody>
      </p:sp>
      <p:pic>
        <p:nvPicPr>
          <p:cNvPr descr="APRIL Group continues to invest in advanced technology help prevent and extinguish fires, monitor our plantations, and improve overall business operations. Our Remote Sensing Department uses drones to monitor the area to identify fire risks, and help extinguish any fires that do occur as quickly and efficiently as possible. It’s all part of our commitment to keeping Indonesia #freefromfire.&#10;&#10;Grup APRIL terus berinvestasi dalam teknologi canggih membantu mencegah dan memadamkan kebakaran, memantau perkebunan kami, dan meningkatkan operasi bisnis secara keseluruhan. Departemen Penginderaan Jauh kami menggunakan drone untuk memantau area untuk mengidentifikasi risiko kebakaran, dan membantu memadamkan kebakaran yang terjadi secepat dan seefisien mungkin. Itu semua adalah bagian dari komitmen kami untuk menjaga Indonesia bebas dari api.&#10;&#10;#fire #firefighter #drone&#10;&#10;Asia Pacific Resources International Ltd (APRIL) Group (http://www.aprilasia.com) is one of the largest, most technologically advanced and efficient makers of pulp and paper products in the world.&#10;&#10;Follow us in English&#10;LinkedIn: https://www.linkedin.com/company/10022&#10;Twitter: https://twitter.com/aprilpulp&#10;&#10;And in Bahasa Indonesia&#10;Facebook: https://www.facebook.com/SahabatRAPP/&#10;Twitter: https://twitter.com/RAPP_Official&#10;&#10;Find out more about RGE (Royal Golden Eagle) group here&#10;&#10;Website: http://www.rgei.com/&#10;Blog: http://www.inside-rge.com/&#10;&#10;Find out more about our founder here&#10;&#10;http://www.aprilasia.com/en/sukanto-tanoto&#10;http://www.sukantotanoto.net/" id="183" name="Google Shape;183;p20" title="How Drones Help Manage and Monitor Forests">
            <a:hlinkClick r:id="rId3"/>
          </p:cNvPr>
          <p:cNvPicPr preferRelativeResize="0"/>
          <p:nvPr/>
        </p:nvPicPr>
        <p:blipFill>
          <a:blip r:embed="rId4">
            <a:alphaModFix/>
          </a:blip>
          <a:stretch>
            <a:fillRect/>
          </a:stretch>
        </p:blipFill>
        <p:spPr>
          <a:xfrm>
            <a:off x="2286000" y="1344800"/>
            <a:ext cx="4572000" cy="3429000"/>
          </a:xfrm>
          <a:prstGeom prst="rect">
            <a:avLst/>
          </a:prstGeom>
          <a:noFill/>
          <a:ln>
            <a:noFill/>
          </a:ln>
        </p:spPr>
      </p:pic>
      <p:sp>
        <p:nvSpPr>
          <p:cNvPr id="184" name="Google Shape;184;p20"/>
          <p:cNvSpPr/>
          <p:nvPr/>
        </p:nvSpPr>
        <p:spPr>
          <a:xfrm>
            <a:off x="2225700" y="633800"/>
            <a:ext cx="4692600" cy="426900"/>
          </a:xfrm>
          <a:prstGeom prst="roundRect">
            <a:avLst>
              <a:gd fmla="val 16667" name="adj"/>
            </a:avLst>
          </a:prstGeom>
          <a:gradFill>
            <a:gsLst>
              <a:gs pos="0">
                <a:srgbClr val="FFE599"/>
              </a:gs>
              <a:gs pos="100000">
                <a:schemeClr val="lt1"/>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111111"/>
                </a:solidFill>
                <a:latin typeface="Comic Sans MS"/>
                <a:ea typeface="Comic Sans MS"/>
                <a:cs typeface="Comic Sans MS"/>
                <a:sym typeface="Comic Sans MS"/>
              </a:rPr>
              <a:t>How Drones Help Manage and Monitor Forests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1"/>
          <p:cNvPicPr preferRelativeResize="0"/>
          <p:nvPr/>
        </p:nvPicPr>
        <p:blipFill>
          <a:blip r:embed="rId3">
            <a:alphaModFix amt="30000"/>
          </a:blip>
          <a:stretch>
            <a:fillRect/>
          </a:stretch>
        </p:blipFill>
        <p:spPr>
          <a:xfrm>
            <a:off x="-25" y="457725"/>
            <a:ext cx="9144000" cy="4685774"/>
          </a:xfrm>
          <a:prstGeom prst="rect">
            <a:avLst/>
          </a:prstGeom>
          <a:noFill/>
          <a:ln>
            <a:noFill/>
          </a:ln>
        </p:spPr>
      </p:pic>
      <p:sp>
        <p:nvSpPr>
          <p:cNvPr id="190" name="Google Shape;190;p21"/>
          <p:cNvSpPr/>
          <p:nvPr/>
        </p:nvSpPr>
        <p:spPr>
          <a:xfrm>
            <a:off x="53575" y="30825"/>
            <a:ext cx="5936450" cy="426900"/>
          </a:xfrm>
          <a:prstGeom prst="flowChartProcess">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Use Case (</a:t>
            </a:r>
            <a:r>
              <a:rPr b="1" lang="en" sz="1800">
                <a:solidFill>
                  <a:srgbClr val="595959"/>
                </a:solidFill>
              </a:rPr>
              <a:t>Plant Monitoring)</a:t>
            </a:r>
            <a:endParaRPr b="1" sz="1800">
              <a:solidFill>
                <a:schemeClr val="lt1"/>
              </a:solidFill>
            </a:endParaRPr>
          </a:p>
        </p:txBody>
      </p:sp>
      <p:sp>
        <p:nvSpPr>
          <p:cNvPr id="191" name="Google Shape;191;p21"/>
          <p:cNvSpPr/>
          <p:nvPr/>
        </p:nvSpPr>
        <p:spPr>
          <a:xfrm>
            <a:off x="1600388" y="862332"/>
            <a:ext cx="1755600" cy="589500"/>
          </a:xfrm>
          <a:prstGeom prst="rect">
            <a:avLst/>
          </a:prstGeom>
          <a:solidFill>
            <a:schemeClr val="lt1"/>
          </a:solidFill>
          <a:ln>
            <a:noFill/>
          </a:ln>
          <a:effectLst>
            <a:outerShdw blurRad="57150" rotWithShape="0" algn="bl" dir="618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Monitor</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fields </a:t>
            </a:r>
            <a:endParaRPr/>
          </a:p>
        </p:txBody>
      </p:sp>
      <p:sp>
        <p:nvSpPr>
          <p:cNvPr id="192" name="Google Shape;192;p21"/>
          <p:cNvSpPr/>
          <p:nvPr/>
        </p:nvSpPr>
        <p:spPr>
          <a:xfrm>
            <a:off x="3694173" y="862332"/>
            <a:ext cx="1755600" cy="589500"/>
          </a:xfrm>
          <a:prstGeom prst="rect">
            <a:avLst/>
          </a:prstGeom>
          <a:solidFill>
            <a:schemeClr val="lt1"/>
          </a:solidFill>
          <a:ln>
            <a:noFill/>
          </a:ln>
          <a:effectLst>
            <a:outerShdw blurRad="57150" rotWithShape="0" algn="bl" dir="618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Collect</a:t>
            </a:r>
            <a:endParaRPr b="1">
              <a:solidFill>
                <a:schemeClr val="dk1"/>
              </a:solidFill>
            </a:endParaRPr>
          </a:p>
          <a:p>
            <a:pPr indent="0" lvl="0" marL="0" rtl="0" algn="l">
              <a:spcBef>
                <a:spcPts val="0"/>
              </a:spcBef>
              <a:spcAft>
                <a:spcPts val="0"/>
              </a:spcAft>
              <a:buNone/>
            </a:pPr>
            <a:r>
              <a:rPr lang="en">
                <a:solidFill>
                  <a:schemeClr val="dk1"/>
                </a:solidFill>
              </a:rPr>
              <a:t>the images</a:t>
            </a:r>
            <a:endParaRPr>
              <a:solidFill>
                <a:schemeClr val="dk1"/>
              </a:solidFill>
            </a:endParaRPr>
          </a:p>
        </p:txBody>
      </p:sp>
      <p:sp>
        <p:nvSpPr>
          <p:cNvPr id="193" name="Google Shape;193;p21"/>
          <p:cNvSpPr/>
          <p:nvPr/>
        </p:nvSpPr>
        <p:spPr>
          <a:xfrm>
            <a:off x="5787959" y="862332"/>
            <a:ext cx="1755600" cy="589500"/>
          </a:xfrm>
          <a:prstGeom prst="rect">
            <a:avLst/>
          </a:prstGeom>
          <a:solidFill>
            <a:schemeClr val="lt1"/>
          </a:solidFill>
          <a:ln>
            <a:noFill/>
          </a:ln>
          <a:effectLst>
            <a:outerShdw blurRad="57150" rotWithShape="0" algn="bl" dir="618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Analysis</a:t>
            </a:r>
            <a:endParaRPr b="1">
              <a:solidFill>
                <a:schemeClr val="dk1"/>
              </a:solidFill>
            </a:endParaRPr>
          </a:p>
          <a:p>
            <a:pPr indent="0" lvl="0" marL="0" rtl="0" algn="l">
              <a:spcBef>
                <a:spcPts val="0"/>
              </a:spcBef>
              <a:spcAft>
                <a:spcPts val="0"/>
              </a:spcAft>
              <a:buNone/>
            </a:pPr>
            <a:r>
              <a:rPr lang="en">
                <a:solidFill>
                  <a:schemeClr val="dk1"/>
                </a:solidFill>
              </a:rPr>
              <a:t>the images</a:t>
            </a:r>
            <a:endParaRPr>
              <a:solidFill>
                <a:schemeClr val="dk1"/>
              </a:solidFill>
            </a:endParaRPr>
          </a:p>
        </p:txBody>
      </p:sp>
      <p:sp>
        <p:nvSpPr>
          <p:cNvPr id="194" name="Google Shape;194;p21"/>
          <p:cNvSpPr/>
          <p:nvPr/>
        </p:nvSpPr>
        <p:spPr>
          <a:xfrm>
            <a:off x="5215563" y="1982250"/>
            <a:ext cx="2181900" cy="589500"/>
          </a:xfrm>
          <a:prstGeom prst="rect">
            <a:avLst/>
          </a:prstGeom>
          <a:solidFill>
            <a:schemeClr val="lt1"/>
          </a:solidFill>
          <a:ln>
            <a:noFill/>
          </a:ln>
          <a:effectLst>
            <a:outerShdw blurRad="57150" rotWithShape="0" algn="bl" dir="618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Take</a:t>
            </a:r>
            <a:endParaRPr b="1">
              <a:solidFill>
                <a:schemeClr val="dk1"/>
              </a:solidFill>
            </a:endParaRPr>
          </a:p>
          <a:p>
            <a:pPr indent="0" lvl="0" marL="0" rtl="0" algn="l">
              <a:spcBef>
                <a:spcPts val="0"/>
              </a:spcBef>
              <a:spcAft>
                <a:spcPts val="0"/>
              </a:spcAft>
              <a:buNone/>
            </a:pPr>
            <a:r>
              <a:rPr lang="en">
                <a:solidFill>
                  <a:schemeClr val="dk1"/>
                </a:solidFill>
              </a:rPr>
              <a:t>appropriate actions </a:t>
            </a:r>
            <a:endParaRPr>
              <a:solidFill>
                <a:schemeClr val="dk1"/>
              </a:solidFill>
            </a:endParaRPr>
          </a:p>
        </p:txBody>
      </p:sp>
      <p:cxnSp>
        <p:nvCxnSpPr>
          <p:cNvPr id="195" name="Google Shape;195;p21"/>
          <p:cNvCxnSpPr>
            <a:stCxn id="191" idx="3"/>
            <a:endCxn id="192" idx="1"/>
          </p:cNvCxnSpPr>
          <p:nvPr/>
        </p:nvCxnSpPr>
        <p:spPr>
          <a:xfrm>
            <a:off x="3355988" y="1157082"/>
            <a:ext cx="338100" cy="0"/>
          </a:xfrm>
          <a:prstGeom prst="straightConnector1">
            <a:avLst/>
          </a:prstGeom>
          <a:noFill/>
          <a:ln cap="flat" cmpd="sng" w="19050">
            <a:solidFill>
              <a:srgbClr val="45818E"/>
            </a:solidFill>
            <a:prstDash val="solid"/>
            <a:round/>
            <a:headEnd len="med" w="med" type="none"/>
            <a:tailEnd len="med" w="med" type="triangle"/>
          </a:ln>
        </p:spPr>
      </p:cxnSp>
      <p:sp>
        <p:nvSpPr>
          <p:cNvPr id="196" name="Google Shape;196;p21"/>
          <p:cNvSpPr/>
          <p:nvPr/>
        </p:nvSpPr>
        <p:spPr>
          <a:xfrm>
            <a:off x="1600388" y="1982250"/>
            <a:ext cx="2931300" cy="589500"/>
          </a:xfrm>
          <a:prstGeom prst="rect">
            <a:avLst/>
          </a:prstGeom>
          <a:solidFill>
            <a:schemeClr val="lt1"/>
          </a:solidFill>
          <a:ln>
            <a:noFill/>
          </a:ln>
          <a:effectLst>
            <a:outerShdw blurRad="57150" rotWithShape="0" algn="bl" dir="618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Transfer</a:t>
            </a:r>
            <a:endParaRPr b="1">
              <a:solidFill>
                <a:schemeClr val="dk1"/>
              </a:solidFill>
            </a:endParaRPr>
          </a:p>
          <a:p>
            <a:pPr indent="0" lvl="0" marL="0" rtl="0" algn="l">
              <a:spcBef>
                <a:spcPts val="0"/>
              </a:spcBef>
              <a:spcAft>
                <a:spcPts val="0"/>
              </a:spcAft>
              <a:buNone/>
            </a:pPr>
            <a:r>
              <a:rPr lang="en">
                <a:solidFill>
                  <a:schemeClr val="dk1"/>
                </a:solidFill>
              </a:rPr>
              <a:t>results to the integrated tools </a:t>
            </a:r>
            <a:endParaRPr>
              <a:solidFill>
                <a:schemeClr val="dk1"/>
              </a:solidFill>
            </a:endParaRPr>
          </a:p>
        </p:txBody>
      </p:sp>
      <p:cxnSp>
        <p:nvCxnSpPr>
          <p:cNvPr id="197" name="Google Shape;197;p21"/>
          <p:cNvCxnSpPr>
            <a:stCxn id="192" idx="3"/>
            <a:endCxn id="193" idx="1"/>
          </p:cNvCxnSpPr>
          <p:nvPr/>
        </p:nvCxnSpPr>
        <p:spPr>
          <a:xfrm>
            <a:off x="5449773" y="1157082"/>
            <a:ext cx="338100" cy="0"/>
          </a:xfrm>
          <a:prstGeom prst="straightConnector1">
            <a:avLst/>
          </a:prstGeom>
          <a:noFill/>
          <a:ln cap="flat" cmpd="sng" w="19050">
            <a:solidFill>
              <a:srgbClr val="45818E"/>
            </a:solidFill>
            <a:prstDash val="solid"/>
            <a:round/>
            <a:headEnd len="med" w="med" type="none"/>
            <a:tailEnd len="med" w="med" type="triangle"/>
          </a:ln>
        </p:spPr>
      </p:cxnSp>
      <p:cxnSp>
        <p:nvCxnSpPr>
          <p:cNvPr id="198" name="Google Shape;198;p21"/>
          <p:cNvCxnSpPr>
            <a:stCxn id="196" idx="3"/>
            <a:endCxn id="194" idx="1"/>
          </p:cNvCxnSpPr>
          <p:nvPr/>
        </p:nvCxnSpPr>
        <p:spPr>
          <a:xfrm>
            <a:off x="4531688" y="2277000"/>
            <a:ext cx="684000" cy="0"/>
          </a:xfrm>
          <a:prstGeom prst="straightConnector1">
            <a:avLst/>
          </a:prstGeom>
          <a:noFill/>
          <a:ln cap="flat" cmpd="sng" w="19050">
            <a:solidFill>
              <a:srgbClr val="45818E"/>
            </a:solidFill>
            <a:prstDash val="solid"/>
            <a:round/>
            <a:headEnd len="med" w="med" type="none"/>
            <a:tailEnd len="med" w="med" type="triangle"/>
          </a:ln>
        </p:spPr>
      </p:cxnSp>
      <p:pic>
        <p:nvPicPr>
          <p:cNvPr id="199" name="Google Shape;199;p21"/>
          <p:cNvPicPr preferRelativeResize="0"/>
          <p:nvPr/>
        </p:nvPicPr>
        <p:blipFill>
          <a:blip r:embed="rId4">
            <a:alphaModFix/>
          </a:blip>
          <a:stretch>
            <a:fillRect/>
          </a:stretch>
        </p:blipFill>
        <p:spPr>
          <a:xfrm>
            <a:off x="2713713" y="1018275"/>
            <a:ext cx="422367" cy="277546"/>
          </a:xfrm>
          <a:prstGeom prst="rect">
            <a:avLst/>
          </a:prstGeom>
          <a:noFill/>
          <a:ln>
            <a:noFill/>
          </a:ln>
        </p:spPr>
      </p:pic>
      <p:pic>
        <p:nvPicPr>
          <p:cNvPr id="200" name="Google Shape;200;p21"/>
          <p:cNvPicPr preferRelativeResize="0"/>
          <p:nvPr/>
        </p:nvPicPr>
        <p:blipFill>
          <a:blip r:embed="rId5">
            <a:alphaModFix/>
          </a:blip>
          <a:stretch>
            <a:fillRect/>
          </a:stretch>
        </p:blipFill>
        <p:spPr>
          <a:xfrm>
            <a:off x="4854338" y="1020288"/>
            <a:ext cx="422375" cy="273571"/>
          </a:xfrm>
          <a:prstGeom prst="rect">
            <a:avLst/>
          </a:prstGeom>
          <a:noFill/>
          <a:ln>
            <a:noFill/>
          </a:ln>
        </p:spPr>
      </p:pic>
      <p:pic>
        <p:nvPicPr>
          <p:cNvPr id="201" name="Google Shape;201;p21"/>
          <p:cNvPicPr preferRelativeResize="0"/>
          <p:nvPr/>
        </p:nvPicPr>
        <p:blipFill>
          <a:blip r:embed="rId6">
            <a:alphaModFix/>
          </a:blip>
          <a:stretch>
            <a:fillRect/>
          </a:stretch>
        </p:blipFill>
        <p:spPr>
          <a:xfrm>
            <a:off x="7059264" y="1022972"/>
            <a:ext cx="338182" cy="268205"/>
          </a:xfrm>
          <a:prstGeom prst="rect">
            <a:avLst/>
          </a:prstGeom>
          <a:noFill/>
          <a:ln>
            <a:noFill/>
          </a:ln>
        </p:spPr>
      </p:pic>
      <p:pic>
        <p:nvPicPr>
          <p:cNvPr id="202" name="Google Shape;202;p21"/>
          <p:cNvPicPr preferRelativeResize="0"/>
          <p:nvPr/>
        </p:nvPicPr>
        <p:blipFill>
          <a:blip r:embed="rId7">
            <a:alphaModFix/>
          </a:blip>
          <a:stretch>
            <a:fillRect/>
          </a:stretch>
        </p:blipFill>
        <p:spPr>
          <a:xfrm>
            <a:off x="4036743" y="2142681"/>
            <a:ext cx="338183" cy="268634"/>
          </a:xfrm>
          <a:prstGeom prst="rect">
            <a:avLst/>
          </a:prstGeom>
          <a:noFill/>
          <a:ln>
            <a:noFill/>
          </a:ln>
        </p:spPr>
      </p:pic>
      <p:pic>
        <p:nvPicPr>
          <p:cNvPr id="203" name="Google Shape;203;p21"/>
          <p:cNvPicPr preferRelativeResize="0"/>
          <p:nvPr/>
        </p:nvPicPr>
        <p:blipFill>
          <a:blip r:embed="rId8">
            <a:alphaModFix/>
          </a:blip>
          <a:stretch>
            <a:fillRect/>
          </a:stretch>
        </p:blipFill>
        <p:spPr>
          <a:xfrm>
            <a:off x="6947990" y="2138239"/>
            <a:ext cx="338183" cy="277536"/>
          </a:xfrm>
          <a:prstGeom prst="rect">
            <a:avLst/>
          </a:prstGeom>
          <a:noFill/>
          <a:ln>
            <a:noFill/>
          </a:ln>
        </p:spPr>
      </p:pic>
      <p:cxnSp>
        <p:nvCxnSpPr>
          <p:cNvPr id="204" name="Google Shape;204;p21"/>
          <p:cNvCxnSpPr>
            <a:stCxn id="193" idx="3"/>
            <a:endCxn id="196" idx="1"/>
          </p:cNvCxnSpPr>
          <p:nvPr/>
        </p:nvCxnSpPr>
        <p:spPr>
          <a:xfrm flipH="1">
            <a:off x="1600259" y="1157082"/>
            <a:ext cx="5943300" cy="1119900"/>
          </a:xfrm>
          <a:prstGeom prst="bentConnector5">
            <a:avLst>
              <a:gd fmla="val -4007" name="adj1"/>
              <a:gd fmla="val 50001" name="adj2"/>
              <a:gd fmla="val 104004" name="adj3"/>
            </a:avLst>
          </a:prstGeom>
          <a:noFill/>
          <a:ln cap="flat" cmpd="sng" w="19050">
            <a:solidFill>
              <a:srgbClr val="45818E"/>
            </a:solidFill>
            <a:prstDash val="solid"/>
            <a:round/>
            <a:headEnd len="med" w="med" type="none"/>
            <a:tailEnd len="med" w="med" type="stealth"/>
          </a:ln>
        </p:spPr>
      </p:cxnSp>
      <p:pic>
        <p:nvPicPr>
          <p:cNvPr id="205" name="Google Shape;205;p21"/>
          <p:cNvPicPr preferRelativeResize="0"/>
          <p:nvPr/>
        </p:nvPicPr>
        <p:blipFill>
          <a:blip r:embed="rId9">
            <a:alphaModFix/>
          </a:blip>
          <a:stretch>
            <a:fillRect/>
          </a:stretch>
        </p:blipFill>
        <p:spPr>
          <a:xfrm>
            <a:off x="2668325" y="3554050"/>
            <a:ext cx="1633850" cy="861300"/>
          </a:xfrm>
          <a:prstGeom prst="rect">
            <a:avLst/>
          </a:prstGeom>
          <a:noFill/>
          <a:ln>
            <a:noFill/>
          </a:ln>
        </p:spPr>
      </p:pic>
      <p:pic>
        <p:nvPicPr>
          <p:cNvPr id="206" name="Google Shape;206;p21"/>
          <p:cNvPicPr preferRelativeResize="0"/>
          <p:nvPr/>
        </p:nvPicPr>
        <p:blipFill>
          <a:blip r:embed="rId10">
            <a:alphaModFix/>
          </a:blip>
          <a:stretch>
            <a:fillRect/>
          </a:stretch>
        </p:blipFill>
        <p:spPr>
          <a:xfrm>
            <a:off x="6952340" y="3554057"/>
            <a:ext cx="1633850" cy="861293"/>
          </a:xfrm>
          <a:prstGeom prst="rect">
            <a:avLst/>
          </a:prstGeom>
          <a:noFill/>
          <a:ln>
            <a:noFill/>
          </a:ln>
        </p:spPr>
      </p:pic>
      <p:pic>
        <p:nvPicPr>
          <p:cNvPr id="207" name="Google Shape;207;p21"/>
          <p:cNvPicPr preferRelativeResize="0"/>
          <p:nvPr/>
        </p:nvPicPr>
        <p:blipFill>
          <a:blip r:embed="rId11">
            <a:alphaModFix/>
          </a:blip>
          <a:stretch>
            <a:fillRect/>
          </a:stretch>
        </p:blipFill>
        <p:spPr>
          <a:xfrm>
            <a:off x="2102446" y="2976335"/>
            <a:ext cx="1222132" cy="426900"/>
          </a:xfrm>
          <a:prstGeom prst="rect">
            <a:avLst/>
          </a:prstGeom>
          <a:noFill/>
          <a:ln>
            <a:noFill/>
          </a:ln>
        </p:spPr>
      </p:pic>
      <p:cxnSp>
        <p:nvCxnSpPr>
          <p:cNvPr id="208" name="Google Shape;208;p21"/>
          <p:cNvCxnSpPr/>
          <p:nvPr/>
        </p:nvCxnSpPr>
        <p:spPr>
          <a:xfrm flipH="1">
            <a:off x="1759375" y="3290000"/>
            <a:ext cx="245400" cy="182700"/>
          </a:xfrm>
          <a:prstGeom prst="straightConnector1">
            <a:avLst/>
          </a:prstGeom>
          <a:noFill/>
          <a:ln cap="flat" cmpd="sng" w="38100">
            <a:solidFill>
              <a:srgbClr val="FF0000"/>
            </a:solidFill>
            <a:prstDash val="solid"/>
            <a:round/>
            <a:headEnd len="med" w="med" type="none"/>
            <a:tailEnd len="med" w="med" type="none"/>
          </a:ln>
        </p:spPr>
      </p:cxnSp>
      <p:sp>
        <p:nvSpPr>
          <p:cNvPr id="209" name="Google Shape;209;p21"/>
          <p:cNvSpPr txBox="1"/>
          <p:nvPr/>
        </p:nvSpPr>
        <p:spPr>
          <a:xfrm>
            <a:off x="260238" y="4485750"/>
            <a:ext cx="2166000" cy="538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Clr>
                <a:schemeClr val="dk1"/>
              </a:buClr>
              <a:buSzPts val="1100"/>
              <a:buFont typeface="Arial"/>
              <a:buNone/>
            </a:pPr>
            <a:r>
              <a:rPr b="1" lang="en" sz="1000">
                <a:solidFill>
                  <a:srgbClr val="111111"/>
                </a:solidFill>
              </a:rPr>
              <a:t>Generate index map through post-processing software </a:t>
            </a:r>
            <a:endParaRPr b="1" sz="1000"/>
          </a:p>
        </p:txBody>
      </p:sp>
      <p:sp>
        <p:nvSpPr>
          <p:cNvPr id="210" name="Google Shape;210;p21"/>
          <p:cNvSpPr txBox="1"/>
          <p:nvPr/>
        </p:nvSpPr>
        <p:spPr>
          <a:xfrm>
            <a:off x="249173" y="2976325"/>
            <a:ext cx="1755600" cy="468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Clr>
                <a:schemeClr val="dk1"/>
              </a:buClr>
              <a:buSzPts val="1100"/>
              <a:buFont typeface="Arial"/>
              <a:buNone/>
            </a:pPr>
            <a:r>
              <a:rPr b="1" lang="en" sz="800">
                <a:solidFill>
                  <a:srgbClr val="111111"/>
                </a:solidFill>
              </a:rPr>
              <a:t>NDVI (right) is extracted from an</a:t>
            </a:r>
            <a:endParaRPr b="1" sz="800">
              <a:solidFill>
                <a:srgbClr val="111111"/>
              </a:solidFill>
            </a:endParaRPr>
          </a:p>
          <a:p>
            <a:pPr indent="0" lvl="0" marL="0" rtl="0" algn="ctr">
              <a:lnSpc>
                <a:spcPct val="130000"/>
              </a:lnSpc>
              <a:spcBef>
                <a:spcPts val="0"/>
              </a:spcBef>
              <a:spcAft>
                <a:spcPts val="0"/>
              </a:spcAft>
              <a:buClr>
                <a:schemeClr val="dk1"/>
              </a:buClr>
              <a:buSzPts val="1100"/>
              <a:buFont typeface="Arial"/>
              <a:buNone/>
            </a:pPr>
            <a:r>
              <a:rPr b="1" lang="en" sz="800">
                <a:solidFill>
                  <a:srgbClr val="111111"/>
                </a:solidFill>
              </a:rPr>
              <a:t> input crop image (left)</a:t>
            </a:r>
            <a:endParaRPr b="1" sz="800"/>
          </a:p>
        </p:txBody>
      </p:sp>
      <p:pic>
        <p:nvPicPr>
          <p:cNvPr id="211" name="Google Shape;211;p21"/>
          <p:cNvPicPr preferRelativeResize="0"/>
          <p:nvPr/>
        </p:nvPicPr>
        <p:blipFill>
          <a:blip r:embed="rId12">
            <a:alphaModFix/>
          </a:blip>
          <a:stretch>
            <a:fillRect/>
          </a:stretch>
        </p:blipFill>
        <p:spPr>
          <a:xfrm>
            <a:off x="526313" y="3553648"/>
            <a:ext cx="1633851" cy="862115"/>
          </a:xfrm>
          <a:prstGeom prst="rect">
            <a:avLst/>
          </a:prstGeom>
          <a:noFill/>
          <a:ln>
            <a:noFill/>
          </a:ln>
        </p:spPr>
      </p:pic>
      <p:sp>
        <p:nvSpPr>
          <p:cNvPr id="212" name="Google Shape;212;p21"/>
          <p:cNvSpPr txBox="1"/>
          <p:nvPr/>
        </p:nvSpPr>
        <p:spPr>
          <a:xfrm>
            <a:off x="2480212" y="4485750"/>
            <a:ext cx="2229000" cy="538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Clr>
                <a:schemeClr val="dk1"/>
              </a:buClr>
              <a:buSzPts val="1100"/>
              <a:buFont typeface="Arial"/>
              <a:buNone/>
            </a:pPr>
            <a:r>
              <a:rPr b="1" lang="en" sz="1000">
                <a:solidFill>
                  <a:srgbClr val="111111"/>
                </a:solidFill>
              </a:rPr>
              <a:t>Turn index map into zones</a:t>
            </a:r>
            <a:endParaRPr b="1" sz="1000">
              <a:solidFill>
                <a:srgbClr val="111111"/>
              </a:solidFill>
            </a:endParaRPr>
          </a:p>
          <a:p>
            <a:pPr indent="0" lvl="0" marL="0" rtl="0" algn="ctr">
              <a:lnSpc>
                <a:spcPct val="130000"/>
              </a:lnSpc>
              <a:spcBef>
                <a:spcPts val="0"/>
              </a:spcBef>
              <a:spcAft>
                <a:spcPts val="0"/>
              </a:spcAft>
              <a:buClr>
                <a:schemeClr val="dk1"/>
              </a:buClr>
              <a:buSzPts val="1100"/>
              <a:buFont typeface="Arial"/>
              <a:buNone/>
            </a:pPr>
            <a:r>
              <a:rPr b="1" lang="en" sz="1000">
                <a:solidFill>
                  <a:srgbClr val="111111"/>
                </a:solidFill>
              </a:rPr>
              <a:t> to be used for drones</a:t>
            </a:r>
            <a:endParaRPr b="1" sz="1000"/>
          </a:p>
        </p:txBody>
      </p:sp>
      <p:sp>
        <p:nvSpPr>
          <p:cNvPr id="213" name="Google Shape;213;p21"/>
          <p:cNvSpPr txBox="1"/>
          <p:nvPr/>
        </p:nvSpPr>
        <p:spPr>
          <a:xfrm>
            <a:off x="6654762" y="4485750"/>
            <a:ext cx="2229000" cy="538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Clr>
                <a:schemeClr val="dk1"/>
              </a:buClr>
              <a:buSzPts val="1100"/>
              <a:buFont typeface="Arial"/>
              <a:buNone/>
            </a:pPr>
            <a:r>
              <a:rPr b="1" lang="en" sz="1000"/>
              <a:t>Drone carry out action </a:t>
            </a:r>
            <a:endParaRPr b="1" sz="1000"/>
          </a:p>
          <a:p>
            <a:pPr indent="0" lvl="0" marL="0" rtl="0" algn="ctr">
              <a:lnSpc>
                <a:spcPct val="130000"/>
              </a:lnSpc>
              <a:spcBef>
                <a:spcPts val="0"/>
              </a:spcBef>
              <a:spcAft>
                <a:spcPts val="0"/>
              </a:spcAft>
              <a:buClr>
                <a:schemeClr val="dk1"/>
              </a:buClr>
              <a:buSzPts val="1100"/>
              <a:buFont typeface="Arial"/>
              <a:buNone/>
            </a:pPr>
            <a:r>
              <a:t/>
            </a:r>
            <a:endParaRPr b="1" sz="1000"/>
          </a:p>
        </p:txBody>
      </p:sp>
      <p:pic>
        <p:nvPicPr>
          <p:cNvPr id="214" name="Google Shape;214;p21"/>
          <p:cNvPicPr preferRelativeResize="0"/>
          <p:nvPr/>
        </p:nvPicPr>
        <p:blipFill>
          <a:blip r:embed="rId13">
            <a:alphaModFix/>
          </a:blip>
          <a:stretch>
            <a:fillRect/>
          </a:stretch>
        </p:blipFill>
        <p:spPr>
          <a:xfrm>
            <a:off x="4810325" y="3552808"/>
            <a:ext cx="1633851" cy="863801"/>
          </a:xfrm>
          <a:prstGeom prst="rect">
            <a:avLst/>
          </a:prstGeom>
          <a:noFill/>
          <a:ln>
            <a:noFill/>
          </a:ln>
        </p:spPr>
      </p:pic>
      <p:sp>
        <p:nvSpPr>
          <p:cNvPr id="215" name="Google Shape;215;p21"/>
          <p:cNvSpPr txBox="1"/>
          <p:nvPr/>
        </p:nvSpPr>
        <p:spPr>
          <a:xfrm>
            <a:off x="4512762" y="4485750"/>
            <a:ext cx="2229000" cy="538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Clr>
                <a:schemeClr val="dk1"/>
              </a:buClr>
              <a:buSzPts val="1100"/>
              <a:buFont typeface="Arial"/>
              <a:buNone/>
            </a:pPr>
            <a:r>
              <a:rPr b="1" lang="en" sz="1000"/>
              <a:t>Transfer designated zone </a:t>
            </a:r>
            <a:endParaRPr b="1" sz="1000"/>
          </a:p>
          <a:p>
            <a:pPr indent="0" lvl="0" marL="0" rtl="0" algn="ctr">
              <a:lnSpc>
                <a:spcPct val="130000"/>
              </a:lnSpc>
              <a:spcBef>
                <a:spcPts val="0"/>
              </a:spcBef>
              <a:spcAft>
                <a:spcPts val="0"/>
              </a:spcAft>
              <a:buClr>
                <a:schemeClr val="dk1"/>
              </a:buClr>
              <a:buSzPts val="1100"/>
              <a:buFont typeface="Arial"/>
              <a:buNone/>
            </a:pPr>
            <a:r>
              <a:rPr b="1" lang="en" sz="1000"/>
              <a:t>to the drone</a:t>
            </a:r>
            <a:endParaRPr b="1" sz="1000"/>
          </a:p>
        </p:txBody>
      </p:sp>
      <p:cxnSp>
        <p:nvCxnSpPr>
          <p:cNvPr id="216" name="Google Shape;216;p21"/>
          <p:cNvCxnSpPr>
            <a:stCxn id="211" idx="3"/>
            <a:endCxn id="205" idx="1"/>
          </p:cNvCxnSpPr>
          <p:nvPr/>
        </p:nvCxnSpPr>
        <p:spPr>
          <a:xfrm>
            <a:off x="2160163" y="3984706"/>
            <a:ext cx="508200" cy="0"/>
          </a:xfrm>
          <a:prstGeom prst="straightConnector1">
            <a:avLst/>
          </a:prstGeom>
          <a:noFill/>
          <a:ln cap="flat" cmpd="sng" w="19050">
            <a:solidFill>
              <a:srgbClr val="274E13"/>
            </a:solidFill>
            <a:prstDash val="dot"/>
            <a:round/>
            <a:headEnd len="med" w="med" type="none"/>
            <a:tailEnd len="med" w="med" type="triangle"/>
          </a:ln>
        </p:spPr>
      </p:cxnSp>
      <p:cxnSp>
        <p:nvCxnSpPr>
          <p:cNvPr id="217" name="Google Shape;217;p21"/>
          <p:cNvCxnSpPr>
            <a:stCxn id="205" idx="3"/>
            <a:endCxn id="214" idx="1"/>
          </p:cNvCxnSpPr>
          <p:nvPr/>
        </p:nvCxnSpPr>
        <p:spPr>
          <a:xfrm>
            <a:off x="4302175" y="3984700"/>
            <a:ext cx="508200" cy="0"/>
          </a:xfrm>
          <a:prstGeom prst="straightConnector1">
            <a:avLst/>
          </a:prstGeom>
          <a:noFill/>
          <a:ln cap="flat" cmpd="sng" w="19050">
            <a:solidFill>
              <a:srgbClr val="274E13"/>
            </a:solidFill>
            <a:prstDash val="dot"/>
            <a:round/>
            <a:headEnd len="med" w="med" type="none"/>
            <a:tailEnd len="med" w="med" type="triangle"/>
          </a:ln>
        </p:spPr>
      </p:cxnSp>
      <p:cxnSp>
        <p:nvCxnSpPr>
          <p:cNvPr id="218" name="Google Shape;218;p21"/>
          <p:cNvCxnSpPr>
            <a:stCxn id="214" idx="3"/>
            <a:endCxn id="206" idx="1"/>
          </p:cNvCxnSpPr>
          <p:nvPr/>
        </p:nvCxnSpPr>
        <p:spPr>
          <a:xfrm>
            <a:off x="6444176" y="3984709"/>
            <a:ext cx="508200" cy="0"/>
          </a:xfrm>
          <a:prstGeom prst="straightConnector1">
            <a:avLst/>
          </a:prstGeom>
          <a:noFill/>
          <a:ln cap="flat" cmpd="sng" w="19050">
            <a:solidFill>
              <a:srgbClr val="274E13"/>
            </a:solidFill>
            <a:prstDash val="dot"/>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